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1"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EB098-31E6-44A3-95C6-947E79E8A054}" type="doc">
      <dgm:prSet loTypeId="urn:microsoft.com/office/officeart/2008/layout/VerticalCurvedList" loCatId="list" qsTypeId="urn:microsoft.com/office/officeart/2005/8/quickstyle/3d1" qsCatId="3D" csTypeId="urn:microsoft.com/office/officeart/2005/8/colors/accent2_2" csCatId="accent2" phldr="1"/>
      <dgm:spPr/>
    </dgm:pt>
    <dgm:pt modelId="{F4C65562-DD8B-4702-984F-15A681AE829C}">
      <dgm:prSet phldrT="[Metin]"/>
      <dgm:spPr/>
      <dgm:t>
        <a:bodyPr/>
        <a:lstStyle/>
        <a:p>
          <a:r>
            <a:rPr lang="tr-TR" dirty="0" smtClean="0"/>
            <a:t>TÜRKÇE</a:t>
          </a:r>
          <a:endParaRPr lang="tr-TR" dirty="0"/>
        </a:p>
      </dgm:t>
    </dgm:pt>
    <dgm:pt modelId="{EBA7046A-D154-48D0-BE4E-BCF3A2DF4EAF}" type="parTrans" cxnId="{ECF306A3-8457-4C9F-B061-C0146A64278F}">
      <dgm:prSet/>
      <dgm:spPr/>
      <dgm:t>
        <a:bodyPr/>
        <a:lstStyle/>
        <a:p>
          <a:endParaRPr lang="tr-TR"/>
        </a:p>
      </dgm:t>
    </dgm:pt>
    <dgm:pt modelId="{59325724-747F-4A59-B23D-8B53A62937C7}" type="sibTrans" cxnId="{ECF306A3-8457-4C9F-B061-C0146A64278F}">
      <dgm:prSet/>
      <dgm:spPr/>
      <dgm:t>
        <a:bodyPr/>
        <a:lstStyle/>
        <a:p>
          <a:endParaRPr lang="tr-TR"/>
        </a:p>
      </dgm:t>
    </dgm:pt>
    <dgm:pt modelId="{7BBBE055-2998-4DAD-80F8-073254B6C526}">
      <dgm:prSet phldrT="[Metin]"/>
      <dgm:spPr/>
      <dgm:t>
        <a:bodyPr/>
        <a:lstStyle/>
        <a:p>
          <a:r>
            <a:rPr lang="tr-TR" dirty="0" smtClean="0"/>
            <a:t>MATEMATİK</a:t>
          </a:r>
          <a:endParaRPr lang="tr-TR" dirty="0"/>
        </a:p>
      </dgm:t>
    </dgm:pt>
    <dgm:pt modelId="{E62049BD-073D-4575-9823-FA36958F1FFD}" type="parTrans" cxnId="{CA695AD6-376B-4278-A400-8A5CB53838FF}">
      <dgm:prSet/>
      <dgm:spPr/>
      <dgm:t>
        <a:bodyPr/>
        <a:lstStyle/>
        <a:p>
          <a:endParaRPr lang="tr-TR"/>
        </a:p>
      </dgm:t>
    </dgm:pt>
    <dgm:pt modelId="{13C1E923-BEE6-43A4-B0C3-0398CE93A4D5}" type="sibTrans" cxnId="{CA695AD6-376B-4278-A400-8A5CB53838FF}">
      <dgm:prSet/>
      <dgm:spPr/>
      <dgm:t>
        <a:bodyPr/>
        <a:lstStyle/>
        <a:p>
          <a:endParaRPr lang="tr-TR"/>
        </a:p>
      </dgm:t>
    </dgm:pt>
    <dgm:pt modelId="{BB61D7DD-3357-4E01-A258-FD0002D6B2F1}">
      <dgm:prSet phldrT="[Metin]"/>
      <dgm:spPr/>
      <dgm:t>
        <a:bodyPr/>
        <a:lstStyle/>
        <a:p>
          <a:r>
            <a:rPr lang="tr-TR" dirty="0" smtClean="0"/>
            <a:t>FEN BİLGİSİ</a:t>
          </a:r>
          <a:endParaRPr lang="tr-TR" dirty="0"/>
        </a:p>
      </dgm:t>
    </dgm:pt>
    <dgm:pt modelId="{006DB7FB-45F2-43FA-8DEA-AF43F5E86FEB}" type="parTrans" cxnId="{9F79DAD2-2444-403A-9F13-42358747C866}">
      <dgm:prSet/>
      <dgm:spPr/>
      <dgm:t>
        <a:bodyPr/>
        <a:lstStyle/>
        <a:p>
          <a:endParaRPr lang="tr-TR"/>
        </a:p>
      </dgm:t>
    </dgm:pt>
    <dgm:pt modelId="{67AF3863-F767-47AA-BBB8-01F6F52A9FDC}" type="sibTrans" cxnId="{9F79DAD2-2444-403A-9F13-42358747C866}">
      <dgm:prSet/>
      <dgm:spPr/>
      <dgm:t>
        <a:bodyPr/>
        <a:lstStyle/>
        <a:p>
          <a:endParaRPr lang="tr-TR"/>
        </a:p>
      </dgm:t>
    </dgm:pt>
    <dgm:pt modelId="{4947DF2F-2518-495C-97AD-C2FD4BF29E27}">
      <dgm:prSet phldrT="[Metin]"/>
      <dgm:spPr/>
      <dgm:t>
        <a:bodyPr/>
        <a:lstStyle/>
        <a:p>
          <a:r>
            <a:rPr lang="tr-TR" dirty="0" smtClean="0"/>
            <a:t>SOSYAL BİLGİLER</a:t>
          </a:r>
          <a:endParaRPr lang="tr-TR" dirty="0"/>
        </a:p>
      </dgm:t>
    </dgm:pt>
    <dgm:pt modelId="{9EACCBE6-6D9B-48C4-9E51-D5F1359CE19E}" type="parTrans" cxnId="{8553F749-96DE-4703-A4F7-9E1197B44535}">
      <dgm:prSet/>
      <dgm:spPr/>
      <dgm:t>
        <a:bodyPr/>
        <a:lstStyle/>
        <a:p>
          <a:endParaRPr lang="tr-TR"/>
        </a:p>
      </dgm:t>
    </dgm:pt>
    <dgm:pt modelId="{AF52E3C9-51E1-4C86-9C04-BFE0430014C3}" type="sibTrans" cxnId="{8553F749-96DE-4703-A4F7-9E1197B44535}">
      <dgm:prSet/>
      <dgm:spPr/>
      <dgm:t>
        <a:bodyPr/>
        <a:lstStyle/>
        <a:p>
          <a:endParaRPr lang="tr-TR"/>
        </a:p>
      </dgm:t>
    </dgm:pt>
    <dgm:pt modelId="{D37B1BA8-CD0B-4ADE-8A5C-BF52B94A944C}">
      <dgm:prSet phldrT="[Metin]"/>
      <dgm:spPr/>
      <dgm:t>
        <a:bodyPr/>
        <a:lstStyle/>
        <a:p>
          <a:r>
            <a:rPr lang="tr-TR" dirty="0" smtClean="0"/>
            <a:t>YABANCI DİL</a:t>
          </a:r>
          <a:endParaRPr lang="tr-TR" dirty="0"/>
        </a:p>
      </dgm:t>
    </dgm:pt>
    <dgm:pt modelId="{9F328585-E6C9-46C5-9EB2-D9C0376B588A}" type="parTrans" cxnId="{AFB6AF4E-2BE9-47CD-8D8A-5129B57746A8}">
      <dgm:prSet/>
      <dgm:spPr/>
      <dgm:t>
        <a:bodyPr/>
        <a:lstStyle/>
        <a:p>
          <a:endParaRPr lang="tr-TR"/>
        </a:p>
      </dgm:t>
    </dgm:pt>
    <dgm:pt modelId="{E9B43818-5EE7-48B2-84B4-73AEC94EA911}" type="sibTrans" cxnId="{AFB6AF4E-2BE9-47CD-8D8A-5129B57746A8}">
      <dgm:prSet/>
      <dgm:spPr/>
      <dgm:t>
        <a:bodyPr/>
        <a:lstStyle/>
        <a:p>
          <a:endParaRPr lang="tr-TR"/>
        </a:p>
      </dgm:t>
    </dgm:pt>
    <dgm:pt modelId="{AC424E90-78DB-44C5-B581-B1C0CE90F5A7}">
      <dgm:prSet phldrT="[Metin]"/>
      <dgm:spPr/>
      <dgm:t>
        <a:bodyPr/>
        <a:lstStyle/>
        <a:p>
          <a:r>
            <a:rPr lang="tr-TR" dirty="0" smtClean="0"/>
            <a:t>DİN KÜLTÜRÜ</a:t>
          </a:r>
          <a:endParaRPr lang="tr-TR" dirty="0"/>
        </a:p>
      </dgm:t>
    </dgm:pt>
    <dgm:pt modelId="{356ABF26-FDE2-4D52-A7E7-3298CE65084F}" type="parTrans" cxnId="{9DC43BEC-5C08-48C7-83D1-1837661B4090}">
      <dgm:prSet/>
      <dgm:spPr/>
      <dgm:t>
        <a:bodyPr/>
        <a:lstStyle/>
        <a:p>
          <a:endParaRPr lang="tr-TR"/>
        </a:p>
      </dgm:t>
    </dgm:pt>
    <dgm:pt modelId="{128FDF3C-F6E7-4174-A818-CE1B65267140}" type="sibTrans" cxnId="{9DC43BEC-5C08-48C7-83D1-1837661B4090}">
      <dgm:prSet/>
      <dgm:spPr/>
      <dgm:t>
        <a:bodyPr/>
        <a:lstStyle/>
        <a:p>
          <a:endParaRPr lang="tr-TR"/>
        </a:p>
      </dgm:t>
    </dgm:pt>
    <dgm:pt modelId="{1A474790-C5FB-469A-85BE-FA82AA1FC926}" type="pres">
      <dgm:prSet presAssocID="{A27EB098-31E6-44A3-95C6-947E79E8A054}" presName="Name0" presStyleCnt="0">
        <dgm:presLayoutVars>
          <dgm:chMax val="7"/>
          <dgm:chPref val="7"/>
          <dgm:dir/>
        </dgm:presLayoutVars>
      </dgm:prSet>
      <dgm:spPr/>
    </dgm:pt>
    <dgm:pt modelId="{017E5EF8-CFF7-4E7D-B718-0D30161F4B49}" type="pres">
      <dgm:prSet presAssocID="{A27EB098-31E6-44A3-95C6-947E79E8A054}" presName="Name1" presStyleCnt="0"/>
      <dgm:spPr/>
    </dgm:pt>
    <dgm:pt modelId="{8B2508AC-BCC4-405B-9244-48511217A071}" type="pres">
      <dgm:prSet presAssocID="{A27EB098-31E6-44A3-95C6-947E79E8A054}" presName="cycle" presStyleCnt="0"/>
      <dgm:spPr/>
    </dgm:pt>
    <dgm:pt modelId="{5B46FA9C-4913-4E0B-86CE-1D25A6BD8140}" type="pres">
      <dgm:prSet presAssocID="{A27EB098-31E6-44A3-95C6-947E79E8A054}" presName="srcNode" presStyleLbl="node1" presStyleIdx="0" presStyleCnt="6"/>
      <dgm:spPr/>
    </dgm:pt>
    <dgm:pt modelId="{2D6E020E-1FAD-4E13-BA0C-A4657C666C68}" type="pres">
      <dgm:prSet presAssocID="{A27EB098-31E6-44A3-95C6-947E79E8A054}" presName="conn" presStyleLbl="parChTrans1D2" presStyleIdx="0" presStyleCnt="1"/>
      <dgm:spPr/>
      <dgm:t>
        <a:bodyPr/>
        <a:lstStyle/>
        <a:p>
          <a:endParaRPr lang="tr-TR"/>
        </a:p>
      </dgm:t>
    </dgm:pt>
    <dgm:pt modelId="{77DA3F14-657A-49F4-A5C8-18F651106B82}" type="pres">
      <dgm:prSet presAssocID="{A27EB098-31E6-44A3-95C6-947E79E8A054}" presName="extraNode" presStyleLbl="node1" presStyleIdx="0" presStyleCnt="6"/>
      <dgm:spPr/>
    </dgm:pt>
    <dgm:pt modelId="{7CD44562-BCA5-4E09-8B35-C5BC71CABB0F}" type="pres">
      <dgm:prSet presAssocID="{A27EB098-31E6-44A3-95C6-947E79E8A054}" presName="dstNode" presStyleLbl="node1" presStyleIdx="0" presStyleCnt="6"/>
      <dgm:spPr/>
    </dgm:pt>
    <dgm:pt modelId="{4EAC50FC-44DB-49AB-A1C1-26BBBDB1B4B5}" type="pres">
      <dgm:prSet presAssocID="{F4C65562-DD8B-4702-984F-15A681AE829C}" presName="text_1" presStyleLbl="node1" presStyleIdx="0" presStyleCnt="6">
        <dgm:presLayoutVars>
          <dgm:bulletEnabled val="1"/>
        </dgm:presLayoutVars>
      </dgm:prSet>
      <dgm:spPr/>
      <dgm:t>
        <a:bodyPr/>
        <a:lstStyle/>
        <a:p>
          <a:endParaRPr lang="tr-TR"/>
        </a:p>
      </dgm:t>
    </dgm:pt>
    <dgm:pt modelId="{38BF9A62-0B7C-46CC-8276-DBD24AB29FFD}" type="pres">
      <dgm:prSet presAssocID="{F4C65562-DD8B-4702-984F-15A681AE829C}" presName="accent_1" presStyleCnt="0"/>
      <dgm:spPr/>
    </dgm:pt>
    <dgm:pt modelId="{7ECAE251-78AB-4CA0-99A1-CD4BA39B6AE8}" type="pres">
      <dgm:prSet presAssocID="{F4C65562-DD8B-4702-984F-15A681AE829C}" presName="accentRepeatNode" presStyleLbl="solidFgAcc1" presStyleIdx="0" presStyleCnt="6"/>
      <dgm:spPr/>
    </dgm:pt>
    <dgm:pt modelId="{789766F3-D98E-42D6-B3CF-8D23F9C4DA3A}" type="pres">
      <dgm:prSet presAssocID="{7BBBE055-2998-4DAD-80F8-073254B6C526}" presName="text_2" presStyleLbl="node1" presStyleIdx="1" presStyleCnt="6">
        <dgm:presLayoutVars>
          <dgm:bulletEnabled val="1"/>
        </dgm:presLayoutVars>
      </dgm:prSet>
      <dgm:spPr/>
      <dgm:t>
        <a:bodyPr/>
        <a:lstStyle/>
        <a:p>
          <a:endParaRPr lang="tr-TR"/>
        </a:p>
      </dgm:t>
    </dgm:pt>
    <dgm:pt modelId="{91AC5A06-4E47-42FF-A3F4-7028FF6C8814}" type="pres">
      <dgm:prSet presAssocID="{7BBBE055-2998-4DAD-80F8-073254B6C526}" presName="accent_2" presStyleCnt="0"/>
      <dgm:spPr/>
    </dgm:pt>
    <dgm:pt modelId="{61C5D823-3CA3-4A64-85B2-6ABF0A39BF5A}" type="pres">
      <dgm:prSet presAssocID="{7BBBE055-2998-4DAD-80F8-073254B6C526}" presName="accentRepeatNode" presStyleLbl="solidFgAcc1" presStyleIdx="1" presStyleCnt="6"/>
      <dgm:spPr/>
      <dgm:t>
        <a:bodyPr/>
        <a:lstStyle/>
        <a:p>
          <a:endParaRPr lang="tr-TR"/>
        </a:p>
      </dgm:t>
    </dgm:pt>
    <dgm:pt modelId="{5C222C95-14B5-4B43-92CB-68CE84A91146}" type="pres">
      <dgm:prSet presAssocID="{BB61D7DD-3357-4E01-A258-FD0002D6B2F1}" presName="text_3" presStyleLbl="node1" presStyleIdx="2" presStyleCnt="6">
        <dgm:presLayoutVars>
          <dgm:bulletEnabled val="1"/>
        </dgm:presLayoutVars>
      </dgm:prSet>
      <dgm:spPr/>
      <dgm:t>
        <a:bodyPr/>
        <a:lstStyle/>
        <a:p>
          <a:endParaRPr lang="tr-TR"/>
        </a:p>
      </dgm:t>
    </dgm:pt>
    <dgm:pt modelId="{81F5633F-DAC0-4D2D-85D5-27B734A0521B}" type="pres">
      <dgm:prSet presAssocID="{BB61D7DD-3357-4E01-A258-FD0002D6B2F1}" presName="accent_3" presStyleCnt="0"/>
      <dgm:spPr/>
    </dgm:pt>
    <dgm:pt modelId="{2D58A627-C11F-49FA-A6C1-641826E29CDD}" type="pres">
      <dgm:prSet presAssocID="{BB61D7DD-3357-4E01-A258-FD0002D6B2F1}" presName="accentRepeatNode" presStyleLbl="solidFgAcc1" presStyleIdx="2" presStyleCnt="6"/>
      <dgm:spPr/>
    </dgm:pt>
    <dgm:pt modelId="{301C18CB-9A80-43EA-8DBA-7087586D04D3}" type="pres">
      <dgm:prSet presAssocID="{4947DF2F-2518-495C-97AD-C2FD4BF29E27}" presName="text_4" presStyleLbl="node1" presStyleIdx="3" presStyleCnt="6">
        <dgm:presLayoutVars>
          <dgm:bulletEnabled val="1"/>
        </dgm:presLayoutVars>
      </dgm:prSet>
      <dgm:spPr/>
      <dgm:t>
        <a:bodyPr/>
        <a:lstStyle/>
        <a:p>
          <a:endParaRPr lang="tr-TR"/>
        </a:p>
      </dgm:t>
    </dgm:pt>
    <dgm:pt modelId="{64E03540-7345-426C-88C7-F783848948DA}" type="pres">
      <dgm:prSet presAssocID="{4947DF2F-2518-495C-97AD-C2FD4BF29E27}" presName="accent_4" presStyleCnt="0"/>
      <dgm:spPr/>
    </dgm:pt>
    <dgm:pt modelId="{9DC9E18F-67AC-461A-B291-0305168DE4A7}" type="pres">
      <dgm:prSet presAssocID="{4947DF2F-2518-495C-97AD-C2FD4BF29E27}" presName="accentRepeatNode" presStyleLbl="solidFgAcc1" presStyleIdx="3" presStyleCnt="6"/>
      <dgm:spPr/>
    </dgm:pt>
    <dgm:pt modelId="{30ED8D32-10F1-44A0-85B4-4AED52310E8F}" type="pres">
      <dgm:prSet presAssocID="{D37B1BA8-CD0B-4ADE-8A5C-BF52B94A944C}" presName="text_5" presStyleLbl="node1" presStyleIdx="4" presStyleCnt="6">
        <dgm:presLayoutVars>
          <dgm:bulletEnabled val="1"/>
        </dgm:presLayoutVars>
      </dgm:prSet>
      <dgm:spPr/>
      <dgm:t>
        <a:bodyPr/>
        <a:lstStyle/>
        <a:p>
          <a:endParaRPr lang="tr-TR"/>
        </a:p>
      </dgm:t>
    </dgm:pt>
    <dgm:pt modelId="{DAF9F5C7-FE02-4E83-9816-FF10DACAD6D2}" type="pres">
      <dgm:prSet presAssocID="{D37B1BA8-CD0B-4ADE-8A5C-BF52B94A944C}" presName="accent_5" presStyleCnt="0"/>
      <dgm:spPr/>
    </dgm:pt>
    <dgm:pt modelId="{6670A79D-D0BD-4011-A075-6DB2468D5F76}" type="pres">
      <dgm:prSet presAssocID="{D37B1BA8-CD0B-4ADE-8A5C-BF52B94A944C}" presName="accentRepeatNode" presStyleLbl="solidFgAcc1" presStyleIdx="4" presStyleCnt="6"/>
      <dgm:spPr/>
    </dgm:pt>
    <dgm:pt modelId="{0B86D904-0402-47D2-A318-CC0AB35F429E}" type="pres">
      <dgm:prSet presAssocID="{AC424E90-78DB-44C5-B581-B1C0CE90F5A7}" presName="text_6" presStyleLbl="node1" presStyleIdx="5" presStyleCnt="6">
        <dgm:presLayoutVars>
          <dgm:bulletEnabled val="1"/>
        </dgm:presLayoutVars>
      </dgm:prSet>
      <dgm:spPr/>
      <dgm:t>
        <a:bodyPr/>
        <a:lstStyle/>
        <a:p>
          <a:endParaRPr lang="tr-TR"/>
        </a:p>
      </dgm:t>
    </dgm:pt>
    <dgm:pt modelId="{960F040C-7791-4A0E-AF87-CA2FA208FFDC}" type="pres">
      <dgm:prSet presAssocID="{AC424E90-78DB-44C5-B581-B1C0CE90F5A7}" presName="accent_6" presStyleCnt="0"/>
      <dgm:spPr/>
    </dgm:pt>
    <dgm:pt modelId="{7D38CE8A-15BD-4E02-8822-AE6363B890F6}" type="pres">
      <dgm:prSet presAssocID="{AC424E90-78DB-44C5-B581-B1C0CE90F5A7}" presName="accentRepeatNode" presStyleLbl="solidFgAcc1" presStyleIdx="5" presStyleCnt="6"/>
      <dgm:spPr/>
    </dgm:pt>
  </dgm:ptLst>
  <dgm:cxnLst>
    <dgm:cxn modelId="{AFB6AF4E-2BE9-47CD-8D8A-5129B57746A8}" srcId="{A27EB098-31E6-44A3-95C6-947E79E8A054}" destId="{D37B1BA8-CD0B-4ADE-8A5C-BF52B94A944C}" srcOrd="4" destOrd="0" parTransId="{9F328585-E6C9-46C5-9EB2-D9C0376B588A}" sibTransId="{E9B43818-5EE7-48B2-84B4-73AEC94EA911}"/>
    <dgm:cxn modelId="{58688784-A1D0-421F-84DF-628F16BF074C}" type="presOf" srcId="{A27EB098-31E6-44A3-95C6-947E79E8A054}" destId="{1A474790-C5FB-469A-85BE-FA82AA1FC926}" srcOrd="0" destOrd="0" presId="urn:microsoft.com/office/officeart/2008/layout/VerticalCurvedList"/>
    <dgm:cxn modelId="{813D51B6-B34D-4C56-82B3-B1E2566D87D2}" type="presOf" srcId="{59325724-747F-4A59-B23D-8B53A62937C7}" destId="{2D6E020E-1FAD-4E13-BA0C-A4657C666C68}" srcOrd="0" destOrd="0" presId="urn:microsoft.com/office/officeart/2008/layout/VerticalCurvedList"/>
    <dgm:cxn modelId="{842BD1BF-D67F-4C18-8A6B-ADC737BCF2F5}" type="presOf" srcId="{BB61D7DD-3357-4E01-A258-FD0002D6B2F1}" destId="{5C222C95-14B5-4B43-92CB-68CE84A91146}" srcOrd="0" destOrd="0" presId="urn:microsoft.com/office/officeart/2008/layout/VerticalCurvedList"/>
    <dgm:cxn modelId="{8553F749-96DE-4703-A4F7-9E1197B44535}" srcId="{A27EB098-31E6-44A3-95C6-947E79E8A054}" destId="{4947DF2F-2518-495C-97AD-C2FD4BF29E27}" srcOrd="3" destOrd="0" parTransId="{9EACCBE6-6D9B-48C4-9E51-D5F1359CE19E}" sibTransId="{AF52E3C9-51E1-4C86-9C04-BFE0430014C3}"/>
    <dgm:cxn modelId="{ECF306A3-8457-4C9F-B061-C0146A64278F}" srcId="{A27EB098-31E6-44A3-95C6-947E79E8A054}" destId="{F4C65562-DD8B-4702-984F-15A681AE829C}" srcOrd="0" destOrd="0" parTransId="{EBA7046A-D154-48D0-BE4E-BCF3A2DF4EAF}" sibTransId="{59325724-747F-4A59-B23D-8B53A62937C7}"/>
    <dgm:cxn modelId="{3EED3918-DB3D-4518-8C99-0984967687A7}" type="presOf" srcId="{F4C65562-DD8B-4702-984F-15A681AE829C}" destId="{4EAC50FC-44DB-49AB-A1C1-26BBBDB1B4B5}" srcOrd="0" destOrd="0" presId="urn:microsoft.com/office/officeart/2008/layout/VerticalCurvedList"/>
    <dgm:cxn modelId="{9F79DAD2-2444-403A-9F13-42358747C866}" srcId="{A27EB098-31E6-44A3-95C6-947E79E8A054}" destId="{BB61D7DD-3357-4E01-A258-FD0002D6B2F1}" srcOrd="2" destOrd="0" parTransId="{006DB7FB-45F2-43FA-8DEA-AF43F5E86FEB}" sibTransId="{67AF3863-F767-47AA-BBB8-01F6F52A9FDC}"/>
    <dgm:cxn modelId="{67F08CA4-1A38-4B19-B4BD-51014E30DA2C}" type="presOf" srcId="{D37B1BA8-CD0B-4ADE-8A5C-BF52B94A944C}" destId="{30ED8D32-10F1-44A0-85B4-4AED52310E8F}" srcOrd="0" destOrd="0" presId="urn:microsoft.com/office/officeart/2008/layout/VerticalCurvedList"/>
    <dgm:cxn modelId="{B90D45FE-5AAD-4C80-80E6-64B7F587A4D2}" type="presOf" srcId="{7BBBE055-2998-4DAD-80F8-073254B6C526}" destId="{789766F3-D98E-42D6-B3CF-8D23F9C4DA3A}" srcOrd="0" destOrd="0" presId="urn:microsoft.com/office/officeart/2008/layout/VerticalCurvedList"/>
    <dgm:cxn modelId="{63EB965C-3FB5-4731-9730-4617F628CB02}" type="presOf" srcId="{AC424E90-78DB-44C5-B581-B1C0CE90F5A7}" destId="{0B86D904-0402-47D2-A318-CC0AB35F429E}" srcOrd="0" destOrd="0" presId="urn:microsoft.com/office/officeart/2008/layout/VerticalCurvedList"/>
    <dgm:cxn modelId="{9DC43BEC-5C08-48C7-83D1-1837661B4090}" srcId="{A27EB098-31E6-44A3-95C6-947E79E8A054}" destId="{AC424E90-78DB-44C5-B581-B1C0CE90F5A7}" srcOrd="5" destOrd="0" parTransId="{356ABF26-FDE2-4D52-A7E7-3298CE65084F}" sibTransId="{128FDF3C-F6E7-4174-A818-CE1B65267140}"/>
    <dgm:cxn modelId="{25481A3A-5FDB-4FB8-9C67-DF28AB2386FB}" type="presOf" srcId="{4947DF2F-2518-495C-97AD-C2FD4BF29E27}" destId="{301C18CB-9A80-43EA-8DBA-7087586D04D3}" srcOrd="0" destOrd="0" presId="urn:microsoft.com/office/officeart/2008/layout/VerticalCurvedList"/>
    <dgm:cxn modelId="{CA695AD6-376B-4278-A400-8A5CB53838FF}" srcId="{A27EB098-31E6-44A3-95C6-947E79E8A054}" destId="{7BBBE055-2998-4DAD-80F8-073254B6C526}" srcOrd="1" destOrd="0" parTransId="{E62049BD-073D-4575-9823-FA36958F1FFD}" sibTransId="{13C1E923-BEE6-43A4-B0C3-0398CE93A4D5}"/>
    <dgm:cxn modelId="{F9A9EA79-ED7B-481D-A881-FCF45EBD7EF0}" type="presParOf" srcId="{1A474790-C5FB-469A-85BE-FA82AA1FC926}" destId="{017E5EF8-CFF7-4E7D-B718-0D30161F4B49}" srcOrd="0" destOrd="0" presId="urn:microsoft.com/office/officeart/2008/layout/VerticalCurvedList"/>
    <dgm:cxn modelId="{11EF79DF-9D6F-47B7-9925-501ED5801802}" type="presParOf" srcId="{017E5EF8-CFF7-4E7D-B718-0D30161F4B49}" destId="{8B2508AC-BCC4-405B-9244-48511217A071}" srcOrd="0" destOrd="0" presId="urn:microsoft.com/office/officeart/2008/layout/VerticalCurvedList"/>
    <dgm:cxn modelId="{346BDC92-9EB2-4D1A-AB8F-D31143CB7573}" type="presParOf" srcId="{8B2508AC-BCC4-405B-9244-48511217A071}" destId="{5B46FA9C-4913-4E0B-86CE-1D25A6BD8140}" srcOrd="0" destOrd="0" presId="urn:microsoft.com/office/officeart/2008/layout/VerticalCurvedList"/>
    <dgm:cxn modelId="{9A3F5D16-1D62-4417-8402-0D2894524ABF}" type="presParOf" srcId="{8B2508AC-BCC4-405B-9244-48511217A071}" destId="{2D6E020E-1FAD-4E13-BA0C-A4657C666C68}" srcOrd="1" destOrd="0" presId="urn:microsoft.com/office/officeart/2008/layout/VerticalCurvedList"/>
    <dgm:cxn modelId="{CC2C566F-F3A9-4425-92AD-F9034C10EAA0}" type="presParOf" srcId="{8B2508AC-BCC4-405B-9244-48511217A071}" destId="{77DA3F14-657A-49F4-A5C8-18F651106B82}" srcOrd="2" destOrd="0" presId="urn:microsoft.com/office/officeart/2008/layout/VerticalCurvedList"/>
    <dgm:cxn modelId="{728DE118-C95C-4002-8775-5D4332CF75F2}" type="presParOf" srcId="{8B2508AC-BCC4-405B-9244-48511217A071}" destId="{7CD44562-BCA5-4E09-8B35-C5BC71CABB0F}" srcOrd="3" destOrd="0" presId="urn:microsoft.com/office/officeart/2008/layout/VerticalCurvedList"/>
    <dgm:cxn modelId="{232A5F9B-DE59-4B37-A49E-97400AA23BCD}" type="presParOf" srcId="{017E5EF8-CFF7-4E7D-B718-0D30161F4B49}" destId="{4EAC50FC-44DB-49AB-A1C1-26BBBDB1B4B5}" srcOrd="1" destOrd="0" presId="urn:microsoft.com/office/officeart/2008/layout/VerticalCurvedList"/>
    <dgm:cxn modelId="{77706E98-B98A-4C02-A231-0BB875A5A8AD}" type="presParOf" srcId="{017E5EF8-CFF7-4E7D-B718-0D30161F4B49}" destId="{38BF9A62-0B7C-46CC-8276-DBD24AB29FFD}" srcOrd="2" destOrd="0" presId="urn:microsoft.com/office/officeart/2008/layout/VerticalCurvedList"/>
    <dgm:cxn modelId="{65FDE6FC-088D-43E1-94B1-F547054D9022}" type="presParOf" srcId="{38BF9A62-0B7C-46CC-8276-DBD24AB29FFD}" destId="{7ECAE251-78AB-4CA0-99A1-CD4BA39B6AE8}" srcOrd="0" destOrd="0" presId="urn:microsoft.com/office/officeart/2008/layout/VerticalCurvedList"/>
    <dgm:cxn modelId="{A592E18F-157D-49AA-9B64-9355FF1A754B}" type="presParOf" srcId="{017E5EF8-CFF7-4E7D-B718-0D30161F4B49}" destId="{789766F3-D98E-42D6-B3CF-8D23F9C4DA3A}" srcOrd="3" destOrd="0" presId="urn:microsoft.com/office/officeart/2008/layout/VerticalCurvedList"/>
    <dgm:cxn modelId="{C1FD88AF-7643-4D2F-9EE4-B1A0A0A4FE09}" type="presParOf" srcId="{017E5EF8-CFF7-4E7D-B718-0D30161F4B49}" destId="{91AC5A06-4E47-42FF-A3F4-7028FF6C8814}" srcOrd="4" destOrd="0" presId="urn:microsoft.com/office/officeart/2008/layout/VerticalCurvedList"/>
    <dgm:cxn modelId="{2DE07C9C-A9EA-4F98-8A4F-04EC0C422D9A}" type="presParOf" srcId="{91AC5A06-4E47-42FF-A3F4-7028FF6C8814}" destId="{61C5D823-3CA3-4A64-85B2-6ABF0A39BF5A}" srcOrd="0" destOrd="0" presId="urn:microsoft.com/office/officeart/2008/layout/VerticalCurvedList"/>
    <dgm:cxn modelId="{CB381BC8-D2F7-480C-82E0-ECD18B57B8A2}" type="presParOf" srcId="{017E5EF8-CFF7-4E7D-B718-0D30161F4B49}" destId="{5C222C95-14B5-4B43-92CB-68CE84A91146}" srcOrd="5" destOrd="0" presId="urn:microsoft.com/office/officeart/2008/layout/VerticalCurvedList"/>
    <dgm:cxn modelId="{3DFF13EC-63CC-43F2-8BA8-B549B453F2E1}" type="presParOf" srcId="{017E5EF8-CFF7-4E7D-B718-0D30161F4B49}" destId="{81F5633F-DAC0-4D2D-85D5-27B734A0521B}" srcOrd="6" destOrd="0" presId="urn:microsoft.com/office/officeart/2008/layout/VerticalCurvedList"/>
    <dgm:cxn modelId="{34C7D9D4-355D-43DE-B400-8604C831C3E3}" type="presParOf" srcId="{81F5633F-DAC0-4D2D-85D5-27B734A0521B}" destId="{2D58A627-C11F-49FA-A6C1-641826E29CDD}" srcOrd="0" destOrd="0" presId="urn:microsoft.com/office/officeart/2008/layout/VerticalCurvedList"/>
    <dgm:cxn modelId="{C03580A3-79A2-4DD4-8670-137EDE4A4B17}" type="presParOf" srcId="{017E5EF8-CFF7-4E7D-B718-0D30161F4B49}" destId="{301C18CB-9A80-43EA-8DBA-7087586D04D3}" srcOrd="7" destOrd="0" presId="urn:microsoft.com/office/officeart/2008/layout/VerticalCurvedList"/>
    <dgm:cxn modelId="{929C0115-4040-4F8F-9D8C-F18399907786}" type="presParOf" srcId="{017E5EF8-CFF7-4E7D-B718-0D30161F4B49}" destId="{64E03540-7345-426C-88C7-F783848948DA}" srcOrd="8" destOrd="0" presId="urn:microsoft.com/office/officeart/2008/layout/VerticalCurvedList"/>
    <dgm:cxn modelId="{7CB36183-AB08-4941-9B2E-6519A79A0F4F}" type="presParOf" srcId="{64E03540-7345-426C-88C7-F783848948DA}" destId="{9DC9E18F-67AC-461A-B291-0305168DE4A7}" srcOrd="0" destOrd="0" presId="urn:microsoft.com/office/officeart/2008/layout/VerticalCurvedList"/>
    <dgm:cxn modelId="{E0441CA9-52D6-4199-BDAB-5F72E24886F4}" type="presParOf" srcId="{017E5EF8-CFF7-4E7D-B718-0D30161F4B49}" destId="{30ED8D32-10F1-44A0-85B4-4AED52310E8F}" srcOrd="9" destOrd="0" presId="urn:microsoft.com/office/officeart/2008/layout/VerticalCurvedList"/>
    <dgm:cxn modelId="{DD03BD88-1E6A-40E1-BF35-B9E5A680A02F}" type="presParOf" srcId="{017E5EF8-CFF7-4E7D-B718-0D30161F4B49}" destId="{DAF9F5C7-FE02-4E83-9816-FF10DACAD6D2}" srcOrd="10" destOrd="0" presId="urn:microsoft.com/office/officeart/2008/layout/VerticalCurvedList"/>
    <dgm:cxn modelId="{8121659B-4B04-46D6-A9F7-37E5C1DE7F7B}" type="presParOf" srcId="{DAF9F5C7-FE02-4E83-9816-FF10DACAD6D2}" destId="{6670A79D-D0BD-4011-A075-6DB2468D5F76}" srcOrd="0" destOrd="0" presId="urn:microsoft.com/office/officeart/2008/layout/VerticalCurvedList"/>
    <dgm:cxn modelId="{ED9EAAA1-3D52-4CFF-84D8-AA5F18A03917}" type="presParOf" srcId="{017E5EF8-CFF7-4E7D-B718-0D30161F4B49}" destId="{0B86D904-0402-47D2-A318-CC0AB35F429E}" srcOrd="11" destOrd="0" presId="urn:microsoft.com/office/officeart/2008/layout/VerticalCurvedList"/>
    <dgm:cxn modelId="{C8BBCAB4-28F6-4189-8D25-A6352997B862}" type="presParOf" srcId="{017E5EF8-CFF7-4E7D-B718-0D30161F4B49}" destId="{960F040C-7791-4A0E-AF87-CA2FA208FFDC}" srcOrd="12" destOrd="0" presId="urn:microsoft.com/office/officeart/2008/layout/VerticalCurvedList"/>
    <dgm:cxn modelId="{4583E788-50C0-4F49-AB10-981C49006D55}" type="presParOf" srcId="{960F040C-7791-4A0E-AF87-CA2FA208FFDC}" destId="{7D38CE8A-15BD-4E02-8822-AE6363B890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E020E-1FAD-4E13-BA0C-A4657C666C68}">
      <dsp:nvSpPr>
        <dsp:cNvPr id="0" name=""/>
        <dsp:cNvSpPr/>
      </dsp:nvSpPr>
      <dsp:spPr>
        <a:xfrm>
          <a:off x="-4387241" y="-672924"/>
          <a:ext cx="5226803" cy="5226803"/>
        </a:xfrm>
        <a:prstGeom prst="blockArc">
          <a:avLst>
            <a:gd name="adj1" fmla="val 18900000"/>
            <a:gd name="adj2" fmla="val 2700000"/>
            <a:gd name="adj3" fmla="val 413"/>
          </a:avLst>
        </a:prstGeom>
        <a:noFill/>
        <a:ln w="1587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EAC50FC-44DB-49AB-A1C1-26BBBDB1B4B5}">
      <dsp:nvSpPr>
        <dsp:cNvPr id="0" name=""/>
        <dsp:cNvSpPr/>
      </dsp:nvSpPr>
      <dsp:spPr>
        <a:xfrm>
          <a:off x="313678" y="204371"/>
          <a:ext cx="2883909" cy="408586"/>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4316" tIns="53340" rIns="53340" bIns="53340" numCol="1" spcCol="1270" anchor="ctr" anchorCtr="0">
          <a:noAutofit/>
        </a:bodyPr>
        <a:lstStyle/>
        <a:p>
          <a:pPr lvl="0" algn="l" defTabSz="933450">
            <a:lnSpc>
              <a:spcPct val="90000"/>
            </a:lnSpc>
            <a:spcBef>
              <a:spcPct val="0"/>
            </a:spcBef>
            <a:spcAft>
              <a:spcPct val="35000"/>
            </a:spcAft>
          </a:pPr>
          <a:r>
            <a:rPr lang="tr-TR" sz="2100" kern="1200" dirty="0" smtClean="0"/>
            <a:t>TÜRKÇE</a:t>
          </a:r>
          <a:endParaRPr lang="tr-TR" sz="2100" kern="1200" dirty="0"/>
        </a:p>
      </dsp:txBody>
      <dsp:txXfrm>
        <a:off x="313678" y="204371"/>
        <a:ext cx="2883909" cy="408586"/>
      </dsp:txXfrm>
    </dsp:sp>
    <dsp:sp modelId="{7ECAE251-78AB-4CA0-99A1-CD4BA39B6AE8}">
      <dsp:nvSpPr>
        <dsp:cNvPr id="0" name=""/>
        <dsp:cNvSpPr/>
      </dsp:nvSpPr>
      <dsp:spPr>
        <a:xfrm>
          <a:off x="58311" y="153297"/>
          <a:ext cx="510733" cy="51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9766F3-D98E-42D6-B3CF-8D23F9C4DA3A}">
      <dsp:nvSpPr>
        <dsp:cNvPr id="0" name=""/>
        <dsp:cNvSpPr/>
      </dsp:nvSpPr>
      <dsp:spPr>
        <a:xfrm>
          <a:off x="649769" y="817173"/>
          <a:ext cx="2547819" cy="408586"/>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4316" tIns="53340" rIns="53340" bIns="53340" numCol="1" spcCol="1270" anchor="ctr" anchorCtr="0">
          <a:noAutofit/>
        </a:bodyPr>
        <a:lstStyle/>
        <a:p>
          <a:pPr lvl="0" algn="l" defTabSz="933450">
            <a:lnSpc>
              <a:spcPct val="90000"/>
            </a:lnSpc>
            <a:spcBef>
              <a:spcPct val="0"/>
            </a:spcBef>
            <a:spcAft>
              <a:spcPct val="35000"/>
            </a:spcAft>
          </a:pPr>
          <a:r>
            <a:rPr lang="tr-TR" sz="2100" kern="1200" dirty="0" smtClean="0"/>
            <a:t>MATEMATİK</a:t>
          </a:r>
          <a:endParaRPr lang="tr-TR" sz="2100" kern="1200" dirty="0"/>
        </a:p>
      </dsp:txBody>
      <dsp:txXfrm>
        <a:off x="649769" y="817173"/>
        <a:ext cx="2547819" cy="408586"/>
      </dsp:txXfrm>
    </dsp:sp>
    <dsp:sp modelId="{61C5D823-3CA3-4A64-85B2-6ABF0A39BF5A}">
      <dsp:nvSpPr>
        <dsp:cNvPr id="0" name=""/>
        <dsp:cNvSpPr/>
      </dsp:nvSpPr>
      <dsp:spPr>
        <a:xfrm>
          <a:off x="394402" y="766100"/>
          <a:ext cx="510733" cy="51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C222C95-14B5-4B43-92CB-68CE84A91146}">
      <dsp:nvSpPr>
        <dsp:cNvPr id="0" name=""/>
        <dsp:cNvSpPr/>
      </dsp:nvSpPr>
      <dsp:spPr>
        <a:xfrm>
          <a:off x="803455" y="1429976"/>
          <a:ext cx="2394133" cy="408586"/>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4316" tIns="53340" rIns="53340" bIns="53340" numCol="1" spcCol="1270" anchor="ctr" anchorCtr="0">
          <a:noAutofit/>
        </a:bodyPr>
        <a:lstStyle/>
        <a:p>
          <a:pPr lvl="0" algn="l" defTabSz="933450">
            <a:lnSpc>
              <a:spcPct val="90000"/>
            </a:lnSpc>
            <a:spcBef>
              <a:spcPct val="0"/>
            </a:spcBef>
            <a:spcAft>
              <a:spcPct val="35000"/>
            </a:spcAft>
          </a:pPr>
          <a:r>
            <a:rPr lang="tr-TR" sz="2100" kern="1200" dirty="0" smtClean="0"/>
            <a:t>FEN BİLGİSİ</a:t>
          </a:r>
          <a:endParaRPr lang="tr-TR" sz="2100" kern="1200" dirty="0"/>
        </a:p>
      </dsp:txBody>
      <dsp:txXfrm>
        <a:off x="803455" y="1429976"/>
        <a:ext cx="2394133" cy="408586"/>
      </dsp:txXfrm>
    </dsp:sp>
    <dsp:sp modelId="{2D58A627-C11F-49FA-A6C1-641826E29CDD}">
      <dsp:nvSpPr>
        <dsp:cNvPr id="0" name=""/>
        <dsp:cNvSpPr/>
      </dsp:nvSpPr>
      <dsp:spPr>
        <a:xfrm>
          <a:off x="548088" y="1378903"/>
          <a:ext cx="510733" cy="51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01C18CB-9A80-43EA-8DBA-7087586D04D3}">
      <dsp:nvSpPr>
        <dsp:cNvPr id="0" name=""/>
        <dsp:cNvSpPr/>
      </dsp:nvSpPr>
      <dsp:spPr>
        <a:xfrm>
          <a:off x="803455" y="2042391"/>
          <a:ext cx="2394133" cy="408586"/>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4316" tIns="53340" rIns="53340" bIns="53340" numCol="1" spcCol="1270" anchor="ctr" anchorCtr="0">
          <a:noAutofit/>
        </a:bodyPr>
        <a:lstStyle/>
        <a:p>
          <a:pPr lvl="0" algn="l" defTabSz="933450">
            <a:lnSpc>
              <a:spcPct val="90000"/>
            </a:lnSpc>
            <a:spcBef>
              <a:spcPct val="0"/>
            </a:spcBef>
            <a:spcAft>
              <a:spcPct val="35000"/>
            </a:spcAft>
          </a:pPr>
          <a:r>
            <a:rPr lang="tr-TR" sz="2100" kern="1200" dirty="0" smtClean="0"/>
            <a:t>SOSYAL BİLGİLER</a:t>
          </a:r>
          <a:endParaRPr lang="tr-TR" sz="2100" kern="1200" dirty="0"/>
        </a:p>
      </dsp:txBody>
      <dsp:txXfrm>
        <a:off x="803455" y="2042391"/>
        <a:ext cx="2394133" cy="408586"/>
      </dsp:txXfrm>
    </dsp:sp>
    <dsp:sp modelId="{9DC9E18F-67AC-461A-B291-0305168DE4A7}">
      <dsp:nvSpPr>
        <dsp:cNvPr id="0" name=""/>
        <dsp:cNvSpPr/>
      </dsp:nvSpPr>
      <dsp:spPr>
        <a:xfrm>
          <a:off x="548088" y="1991318"/>
          <a:ext cx="510733" cy="51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0ED8D32-10F1-44A0-85B4-4AED52310E8F}">
      <dsp:nvSpPr>
        <dsp:cNvPr id="0" name=""/>
        <dsp:cNvSpPr/>
      </dsp:nvSpPr>
      <dsp:spPr>
        <a:xfrm>
          <a:off x="649769" y="2655194"/>
          <a:ext cx="2547819" cy="408586"/>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4316" tIns="53340" rIns="53340" bIns="53340" numCol="1" spcCol="1270" anchor="ctr" anchorCtr="0">
          <a:noAutofit/>
        </a:bodyPr>
        <a:lstStyle/>
        <a:p>
          <a:pPr lvl="0" algn="l" defTabSz="933450">
            <a:lnSpc>
              <a:spcPct val="90000"/>
            </a:lnSpc>
            <a:spcBef>
              <a:spcPct val="0"/>
            </a:spcBef>
            <a:spcAft>
              <a:spcPct val="35000"/>
            </a:spcAft>
          </a:pPr>
          <a:r>
            <a:rPr lang="tr-TR" sz="2100" kern="1200" dirty="0" smtClean="0"/>
            <a:t>YABANCI DİL</a:t>
          </a:r>
          <a:endParaRPr lang="tr-TR" sz="2100" kern="1200" dirty="0"/>
        </a:p>
      </dsp:txBody>
      <dsp:txXfrm>
        <a:off x="649769" y="2655194"/>
        <a:ext cx="2547819" cy="408586"/>
      </dsp:txXfrm>
    </dsp:sp>
    <dsp:sp modelId="{6670A79D-D0BD-4011-A075-6DB2468D5F76}">
      <dsp:nvSpPr>
        <dsp:cNvPr id="0" name=""/>
        <dsp:cNvSpPr/>
      </dsp:nvSpPr>
      <dsp:spPr>
        <a:xfrm>
          <a:off x="394402" y="2604120"/>
          <a:ext cx="510733" cy="51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B86D904-0402-47D2-A318-CC0AB35F429E}">
      <dsp:nvSpPr>
        <dsp:cNvPr id="0" name=""/>
        <dsp:cNvSpPr/>
      </dsp:nvSpPr>
      <dsp:spPr>
        <a:xfrm>
          <a:off x="313678" y="3267996"/>
          <a:ext cx="2883909" cy="408586"/>
        </a:xfrm>
        <a:prstGeom prst="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4316" tIns="53340" rIns="53340" bIns="53340" numCol="1" spcCol="1270" anchor="ctr" anchorCtr="0">
          <a:noAutofit/>
        </a:bodyPr>
        <a:lstStyle/>
        <a:p>
          <a:pPr lvl="0" algn="l" defTabSz="933450">
            <a:lnSpc>
              <a:spcPct val="90000"/>
            </a:lnSpc>
            <a:spcBef>
              <a:spcPct val="0"/>
            </a:spcBef>
            <a:spcAft>
              <a:spcPct val="35000"/>
            </a:spcAft>
          </a:pPr>
          <a:r>
            <a:rPr lang="tr-TR" sz="2100" kern="1200" dirty="0" smtClean="0"/>
            <a:t>DİN KÜLTÜRÜ</a:t>
          </a:r>
          <a:endParaRPr lang="tr-TR" sz="2100" kern="1200" dirty="0"/>
        </a:p>
      </dsp:txBody>
      <dsp:txXfrm>
        <a:off x="313678" y="3267996"/>
        <a:ext cx="2883909" cy="408586"/>
      </dsp:txXfrm>
    </dsp:sp>
    <dsp:sp modelId="{7D38CE8A-15BD-4E02-8822-AE6363B890F6}">
      <dsp:nvSpPr>
        <dsp:cNvPr id="0" name=""/>
        <dsp:cNvSpPr/>
      </dsp:nvSpPr>
      <dsp:spPr>
        <a:xfrm>
          <a:off x="58311" y="3216923"/>
          <a:ext cx="510733" cy="5107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105FA03-8C6E-4480-B67D-FB3CDBB07087}" type="datetimeFigureOut">
              <a:rPr lang="tr-TR" smtClean="0"/>
              <a:t>03.11.2015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181636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105FA03-8C6E-4480-B67D-FB3CDBB07087}" type="datetimeFigureOut">
              <a:rPr lang="tr-TR" smtClean="0"/>
              <a:t>03.11.2015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3195415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105FA03-8C6E-4480-B67D-FB3CDBB07087}" type="datetimeFigureOut">
              <a:rPr lang="tr-TR" smtClean="0"/>
              <a:t>03.11.2015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367487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105FA03-8C6E-4480-B67D-FB3CDBB07087}" type="datetimeFigureOut">
              <a:rPr lang="tr-TR" smtClean="0"/>
              <a:t>03.11.2015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3789F3-E322-45F6-A93A-2AA1206B2A7A}"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4668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105FA03-8C6E-4480-B67D-FB3CDBB07087}" type="datetimeFigureOut">
              <a:rPr lang="tr-TR" smtClean="0"/>
              <a:t>03.11.2015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2173896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3105FA03-8C6E-4480-B67D-FB3CDBB07087}" type="datetimeFigureOut">
              <a:rPr lang="tr-TR" smtClean="0"/>
              <a:t>03.11.2015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2773968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3105FA03-8C6E-4480-B67D-FB3CDBB07087}" type="datetimeFigureOut">
              <a:rPr lang="tr-TR" smtClean="0"/>
              <a:t>03.11.2015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4049107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105FA03-8C6E-4480-B67D-FB3CDBB07087}" type="datetimeFigureOut">
              <a:rPr lang="tr-TR" smtClean="0"/>
              <a:t>03.11.2015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2940709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105FA03-8C6E-4480-B67D-FB3CDBB07087}" type="datetimeFigureOut">
              <a:rPr lang="tr-TR" smtClean="0"/>
              <a:t>03.11.2015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355199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105FA03-8C6E-4480-B67D-FB3CDBB07087}" type="datetimeFigureOut">
              <a:rPr lang="tr-TR" smtClean="0"/>
              <a:t>03.11.2015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115224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105FA03-8C6E-4480-B67D-FB3CDBB07087}" type="datetimeFigureOut">
              <a:rPr lang="tr-TR" smtClean="0"/>
              <a:t>03.11.2015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316065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105FA03-8C6E-4480-B67D-FB3CDBB07087}" type="datetimeFigureOut">
              <a:rPr lang="tr-TR" smtClean="0"/>
              <a:t>03.11.2015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414654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105FA03-8C6E-4480-B67D-FB3CDBB07087}" type="datetimeFigureOut">
              <a:rPr lang="tr-TR" smtClean="0"/>
              <a:t>03.11.2015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325861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105FA03-8C6E-4480-B67D-FB3CDBB07087}" type="datetimeFigureOut">
              <a:rPr lang="tr-TR" smtClean="0"/>
              <a:t>03.11.2015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47066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105FA03-8C6E-4480-B67D-FB3CDBB07087}" type="datetimeFigureOut">
              <a:rPr lang="tr-TR" smtClean="0"/>
              <a:t>03.11.2015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169257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105FA03-8C6E-4480-B67D-FB3CDBB07087}" type="datetimeFigureOut">
              <a:rPr lang="tr-TR" smtClean="0"/>
              <a:t>03.11.2015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4000086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105FA03-8C6E-4480-B67D-FB3CDBB07087}" type="datetimeFigureOut">
              <a:rPr lang="tr-TR" smtClean="0"/>
              <a:t>03.11.2015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3789F3-E322-45F6-A93A-2AA1206B2A7A}" type="slidenum">
              <a:rPr lang="tr-TR" smtClean="0"/>
              <a:t>‹#›</a:t>
            </a:fld>
            <a:endParaRPr lang="tr-TR"/>
          </a:p>
        </p:txBody>
      </p:sp>
    </p:spTree>
    <p:extLst>
      <p:ext uri="{BB962C8B-B14F-4D97-AF65-F5344CB8AC3E}">
        <p14:creationId xmlns:p14="http://schemas.microsoft.com/office/powerpoint/2010/main" val="122249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105FA03-8C6E-4480-B67D-FB3CDBB07087}" type="datetimeFigureOut">
              <a:rPr lang="tr-TR" smtClean="0"/>
              <a:t>03.11.2015</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73789F3-E322-45F6-A93A-2AA1206B2A7A}" type="slidenum">
              <a:rPr lang="tr-TR" smtClean="0"/>
              <a:t>‹#›</a:t>
            </a:fld>
            <a:endParaRPr lang="tr-TR"/>
          </a:p>
        </p:txBody>
      </p:sp>
    </p:spTree>
    <p:extLst>
      <p:ext uri="{BB962C8B-B14F-4D97-AF65-F5344CB8AC3E}">
        <p14:creationId xmlns:p14="http://schemas.microsoft.com/office/powerpoint/2010/main" val="37967039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okul.meb.gov.tr/"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altLang="tr-TR" b="1" dirty="0" smtClean="0">
                <a:effectLst>
                  <a:outerShdw blurRad="38100" dist="38100" dir="2700000" algn="tl">
                    <a:srgbClr val="C0C0C0"/>
                  </a:outerShdw>
                </a:effectLst>
                <a:latin typeface="Arial" panose="020B0604020202020204" pitchFamily="34" charset="0"/>
                <a:cs typeface="Arial" panose="020B0604020202020204" pitchFamily="34" charset="0"/>
              </a:rPr>
              <a:t>2015-2016 </a:t>
            </a:r>
            <a:r>
              <a:rPr lang="tr-TR" altLang="tr-TR" b="1" dirty="0">
                <a:effectLst>
                  <a:outerShdw blurRad="38100" dist="38100" dir="2700000" algn="tl">
                    <a:srgbClr val="C0C0C0"/>
                  </a:outerShdw>
                </a:effectLst>
                <a:latin typeface="Arial" panose="020B0604020202020204" pitchFamily="34" charset="0"/>
                <a:cs typeface="Arial" panose="020B0604020202020204" pitchFamily="34" charset="0"/>
              </a:rPr>
              <a:t>TEMEL EĞİTİMDEN ORTAÖĞRETİME GEÇİŞ (TEOG)</a:t>
            </a:r>
            <a:br>
              <a:rPr lang="tr-TR" altLang="tr-TR" b="1" dirty="0">
                <a:effectLst>
                  <a:outerShdw blurRad="38100" dist="38100" dir="2700000" algn="tl">
                    <a:srgbClr val="C0C0C0"/>
                  </a:outerShdw>
                </a:effectLst>
                <a:latin typeface="Arial" panose="020B0604020202020204" pitchFamily="34" charset="0"/>
                <a:cs typeface="Arial" panose="020B0604020202020204" pitchFamily="34" charset="0"/>
              </a:rPr>
            </a:br>
            <a:r>
              <a:rPr lang="tr-TR" dirty="0" smtClean="0"/>
              <a:t> </a:t>
            </a:r>
            <a:endParaRPr lang="tr-TR" dirty="0"/>
          </a:p>
        </p:txBody>
      </p:sp>
      <p:sp>
        <p:nvSpPr>
          <p:cNvPr id="3" name="Alt Başlık 2"/>
          <p:cNvSpPr>
            <a:spLocks noGrp="1"/>
          </p:cNvSpPr>
          <p:nvPr>
            <p:ph type="subTitle" idx="1"/>
          </p:nvPr>
        </p:nvSpPr>
        <p:spPr/>
        <p:txBody>
          <a:bodyPr/>
          <a:lstStyle/>
          <a:p>
            <a:r>
              <a:rPr lang="tr-TR" dirty="0" smtClean="0">
                <a:latin typeface="Arial" panose="020B0604020202020204" pitchFamily="34" charset="0"/>
                <a:cs typeface="Arial" panose="020B0604020202020204" pitchFamily="34" charset="0"/>
              </a:rPr>
              <a:t>Çorum Rehberlik ve araştırma merkezi</a:t>
            </a:r>
            <a:endParaRPr lang="tr-TR"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8552" y="4885765"/>
            <a:ext cx="3074895" cy="2040634"/>
          </a:xfrm>
          <a:prstGeom prst="rect">
            <a:avLst/>
          </a:prstGeom>
        </p:spPr>
      </p:pic>
    </p:spTree>
    <p:extLst>
      <p:ext uri="{BB962C8B-B14F-4D97-AF65-F5344CB8AC3E}">
        <p14:creationId xmlns:p14="http://schemas.microsoft.com/office/powerpoint/2010/main" val="2656561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E0A97B42-E11C-441C-8C8D-88CCC912A1D2}" type="slidenum">
              <a:rPr lang="tr-TR" altLang="tr-TR" sz="1200">
                <a:solidFill>
                  <a:srgbClr val="888888"/>
                </a:solidFill>
              </a:rPr>
              <a:pPr algn="r" eaLnBrk="1"/>
              <a:t>10</a:t>
            </a:fld>
            <a:endParaRPr lang="tr-TR" altLang="tr-TR"/>
          </a:p>
        </p:txBody>
      </p:sp>
      <p:sp>
        <p:nvSpPr>
          <p:cNvPr id="12293" name="Dikdörtgen 1"/>
          <p:cNvSpPr>
            <a:spLocks noChangeArrowheads="1"/>
          </p:cNvSpPr>
          <p:nvPr/>
        </p:nvSpPr>
        <p:spPr bwMode="auto">
          <a:xfrm>
            <a:off x="1524000" y="27813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lvl="1" algn="just" eaLnBrk="1">
              <a:spcBef>
                <a:spcPct val="50000"/>
              </a:spcBef>
            </a:pPr>
            <a:endParaRPr lang="tr-TR" altLang="tr-TR" sz="4000" b="1"/>
          </a:p>
        </p:txBody>
      </p:sp>
      <p:sp>
        <p:nvSpPr>
          <p:cNvPr id="8" name="Yuvarlatılmış Dikdörtgen 7"/>
          <p:cNvSpPr/>
          <p:nvPr/>
        </p:nvSpPr>
        <p:spPr>
          <a:xfrm>
            <a:off x="1992313" y="2470150"/>
            <a:ext cx="1397000" cy="1162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a:r>
              <a:rPr lang="tr-TR" altLang="tr-TR" b="1">
                <a:solidFill>
                  <a:srgbClr val="FFFFFF"/>
                </a:solidFill>
                <a:effectLst>
                  <a:outerShdw blurRad="38100" dist="38100" dir="2700000" algn="tl">
                    <a:srgbClr val="000000"/>
                  </a:outerShdw>
                </a:effectLst>
                <a:latin typeface="Helvetica" panose="020B0604020202020204" pitchFamily="34" charset="0"/>
              </a:rPr>
              <a:t>6.SINIF BAŞARI PUANI</a:t>
            </a:r>
          </a:p>
          <a:p>
            <a:pPr algn="ctr"/>
            <a:r>
              <a:rPr lang="tr-TR" altLang="tr-TR" b="1">
                <a:solidFill>
                  <a:srgbClr val="FFFFFF"/>
                </a:solidFill>
                <a:effectLst>
                  <a:outerShdw blurRad="38100" dist="38100" dir="2700000" algn="tl">
                    <a:srgbClr val="000000"/>
                  </a:outerShdw>
                </a:effectLst>
                <a:latin typeface="Helvetica" panose="020B0604020202020204" pitchFamily="34" charset="0"/>
              </a:rPr>
              <a:t>80</a:t>
            </a:r>
          </a:p>
        </p:txBody>
      </p:sp>
      <p:sp>
        <p:nvSpPr>
          <p:cNvPr id="9" name="Yuvarlatılmış Dikdörtgen 8"/>
          <p:cNvSpPr/>
          <p:nvPr/>
        </p:nvSpPr>
        <p:spPr>
          <a:xfrm>
            <a:off x="3935414" y="2473325"/>
            <a:ext cx="1398587" cy="1162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a:r>
              <a:rPr lang="tr-TR" altLang="tr-TR" b="1">
                <a:solidFill>
                  <a:srgbClr val="FFFFFF"/>
                </a:solidFill>
                <a:effectLst>
                  <a:outerShdw blurRad="38100" dist="38100" dir="2700000" algn="tl">
                    <a:srgbClr val="000000"/>
                  </a:outerShdw>
                </a:effectLst>
                <a:latin typeface="Helvetica" panose="020B0604020202020204" pitchFamily="34" charset="0"/>
              </a:rPr>
              <a:t>7.SINIF BAŞARI PUANI </a:t>
            </a:r>
          </a:p>
          <a:p>
            <a:pPr algn="ctr"/>
            <a:r>
              <a:rPr lang="tr-TR" altLang="tr-TR" b="1">
                <a:solidFill>
                  <a:srgbClr val="FFFFFF"/>
                </a:solidFill>
                <a:effectLst>
                  <a:outerShdw blurRad="38100" dist="38100" dir="2700000" algn="tl">
                    <a:srgbClr val="000000"/>
                  </a:outerShdw>
                </a:effectLst>
                <a:latin typeface="Helvetica" panose="020B0604020202020204" pitchFamily="34" charset="0"/>
              </a:rPr>
              <a:t>75</a:t>
            </a:r>
          </a:p>
        </p:txBody>
      </p:sp>
      <p:sp>
        <p:nvSpPr>
          <p:cNvPr id="10" name="Yuvarlatılmış Dikdörtgen 9"/>
          <p:cNvSpPr/>
          <p:nvPr/>
        </p:nvSpPr>
        <p:spPr>
          <a:xfrm>
            <a:off x="5808663" y="2439988"/>
            <a:ext cx="1397000" cy="1162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a:r>
              <a:rPr lang="tr-TR" altLang="tr-TR" b="1">
                <a:solidFill>
                  <a:srgbClr val="FFFFFF"/>
                </a:solidFill>
                <a:effectLst>
                  <a:outerShdw blurRad="38100" dist="38100" dir="2700000" algn="tl">
                    <a:srgbClr val="000000"/>
                  </a:outerShdw>
                </a:effectLst>
                <a:latin typeface="Helvetica" panose="020B0604020202020204" pitchFamily="34" charset="0"/>
              </a:rPr>
              <a:t>8.SINIF BAŞARI PUANI</a:t>
            </a:r>
          </a:p>
          <a:p>
            <a:pPr algn="ctr"/>
            <a:r>
              <a:rPr lang="tr-TR" altLang="tr-TR" b="1">
                <a:solidFill>
                  <a:srgbClr val="FFFFFF"/>
                </a:solidFill>
                <a:effectLst>
                  <a:outerShdw blurRad="38100" dist="38100" dir="2700000" algn="tl">
                    <a:srgbClr val="000000"/>
                  </a:outerShdw>
                </a:effectLst>
                <a:latin typeface="Helvetica" panose="020B0604020202020204" pitchFamily="34" charset="0"/>
              </a:rPr>
              <a:t>95</a:t>
            </a:r>
          </a:p>
        </p:txBody>
      </p:sp>
      <p:sp>
        <p:nvSpPr>
          <p:cNvPr id="11" name="Oval 10"/>
          <p:cNvSpPr/>
          <p:nvPr/>
        </p:nvSpPr>
        <p:spPr>
          <a:xfrm>
            <a:off x="8126413" y="2287588"/>
            <a:ext cx="1828800" cy="13192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b="1" dirty="0">
                <a:effectLst>
                  <a:outerShdw blurRad="38100" dist="38100" dir="2700000" algn="tl">
                    <a:srgbClr val="000000">
                      <a:alpha val="43137"/>
                    </a:srgbClr>
                  </a:outerShdw>
                </a:effectLst>
              </a:rPr>
              <a:t>250 PUAN</a:t>
            </a:r>
          </a:p>
        </p:txBody>
      </p:sp>
      <p:sp>
        <p:nvSpPr>
          <p:cNvPr id="12" name="Artı 11"/>
          <p:cNvSpPr/>
          <p:nvPr/>
        </p:nvSpPr>
        <p:spPr>
          <a:xfrm>
            <a:off x="3422651" y="2852738"/>
            <a:ext cx="334963" cy="4699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Artı 12"/>
          <p:cNvSpPr/>
          <p:nvPr/>
        </p:nvSpPr>
        <p:spPr>
          <a:xfrm>
            <a:off x="5430838" y="2852738"/>
            <a:ext cx="334962" cy="4699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Eşittir 13"/>
          <p:cNvSpPr/>
          <p:nvPr/>
        </p:nvSpPr>
        <p:spPr>
          <a:xfrm>
            <a:off x="7453313" y="2852739"/>
            <a:ext cx="430212" cy="3524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5" name="Yuvarlatılmış Dikdörtgen 14"/>
          <p:cNvSpPr/>
          <p:nvPr/>
        </p:nvSpPr>
        <p:spPr>
          <a:xfrm>
            <a:off x="2057400" y="4149725"/>
            <a:ext cx="1398588" cy="11620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tr-TR" b="1" dirty="0">
                <a:effectLst>
                  <a:outerShdw blurRad="38100" dist="38100" dir="2700000" algn="tl">
                    <a:srgbClr val="000000">
                      <a:alpha val="43137"/>
                    </a:srgbClr>
                  </a:outerShdw>
                </a:effectLst>
              </a:rPr>
              <a:t>1. DÖNEM TEOG 653,00</a:t>
            </a:r>
          </a:p>
        </p:txBody>
      </p:sp>
      <p:sp>
        <p:nvSpPr>
          <p:cNvPr id="16" name="Yuvarlatılmış Dikdörtgen 15"/>
          <p:cNvSpPr/>
          <p:nvPr/>
        </p:nvSpPr>
        <p:spPr>
          <a:xfrm>
            <a:off x="4032250" y="4157663"/>
            <a:ext cx="1398588" cy="11620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tr-TR" b="1" dirty="0">
                <a:effectLst>
                  <a:outerShdw blurRad="38100" dist="38100" dir="2700000" algn="tl">
                    <a:srgbClr val="000000">
                      <a:alpha val="43137"/>
                    </a:srgbClr>
                  </a:outerShdw>
                </a:effectLst>
              </a:rPr>
              <a:t>2. DÖNEM TEOG 650,00</a:t>
            </a:r>
          </a:p>
        </p:txBody>
      </p:sp>
      <p:sp>
        <p:nvSpPr>
          <p:cNvPr id="17" name="Artı 16"/>
          <p:cNvSpPr/>
          <p:nvPr/>
        </p:nvSpPr>
        <p:spPr>
          <a:xfrm>
            <a:off x="3589338" y="4495800"/>
            <a:ext cx="334962" cy="4699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8" name="Bölme 17"/>
          <p:cNvSpPr/>
          <p:nvPr/>
        </p:nvSpPr>
        <p:spPr>
          <a:xfrm>
            <a:off x="5597526" y="4491038"/>
            <a:ext cx="500063" cy="495300"/>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Metin kutusu 18"/>
          <p:cNvSpPr txBox="1"/>
          <p:nvPr/>
        </p:nvSpPr>
        <p:spPr>
          <a:xfrm>
            <a:off x="6310313" y="4416426"/>
            <a:ext cx="393700" cy="646113"/>
          </a:xfrm>
          <a:prstGeom prst="rect">
            <a:avLst/>
          </a:prstGeom>
          <a:noFill/>
        </p:spPr>
        <p:txBody>
          <a:bodyPr>
            <a:spAutoFit/>
          </a:bodyPr>
          <a:lstStyle/>
          <a:p>
            <a:pPr>
              <a:defRPr/>
            </a:pPr>
            <a:r>
              <a:rPr lang="tr-TR" sz="3600" b="1" dirty="0">
                <a:solidFill>
                  <a:srgbClr val="C00000"/>
                </a:solidFill>
                <a:effectLst>
                  <a:outerShdw blurRad="38100" dist="38100" dir="2700000" algn="tl">
                    <a:srgbClr val="000000">
                      <a:alpha val="43137"/>
                    </a:srgbClr>
                  </a:outerShdw>
                </a:effectLst>
                <a:cs typeface="Calibri" pitchFamily="34" charset="0"/>
              </a:rPr>
              <a:t>2</a:t>
            </a:r>
            <a:endParaRPr lang="tr-TR" b="1" dirty="0">
              <a:solidFill>
                <a:srgbClr val="C00000"/>
              </a:solidFill>
              <a:effectLst>
                <a:outerShdw blurRad="38100" dist="38100" dir="2700000" algn="tl">
                  <a:srgbClr val="000000">
                    <a:alpha val="43137"/>
                  </a:srgbClr>
                </a:outerShdw>
              </a:effectLst>
              <a:cs typeface="Calibri" pitchFamily="34" charset="0"/>
            </a:endParaRPr>
          </a:p>
        </p:txBody>
      </p:sp>
      <p:sp>
        <p:nvSpPr>
          <p:cNvPr id="20" name="Eşittir 19"/>
          <p:cNvSpPr/>
          <p:nvPr/>
        </p:nvSpPr>
        <p:spPr>
          <a:xfrm>
            <a:off x="6989763" y="4576764"/>
            <a:ext cx="431800" cy="3524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1" name="Oval 20"/>
          <p:cNvSpPr/>
          <p:nvPr/>
        </p:nvSpPr>
        <p:spPr>
          <a:xfrm>
            <a:off x="7669213" y="4070351"/>
            <a:ext cx="1828800" cy="131921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b="1" dirty="0">
                <a:effectLst>
                  <a:outerShdw blurRad="38100" dist="38100" dir="2700000" algn="tl">
                    <a:srgbClr val="000000">
                      <a:alpha val="43137"/>
                    </a:srgbClr>
                  </a:outerShdw>
                </a:effectLst>
              </a:rPr>
              <a:t>651,50 PUAN</a:t>
            </a:r>
          </a:p>
        </p:txBody>
      </p:sp>
      <p:sp>
        <p:nvSpPr>
          <p:cNvPr id="22" name="Oval 21"/>
          <p:cNvSpPr/>
          <p:nvPr/>
        </p:nvSpPr>
        <p:spPr>
          <a:xfrm>
            <a:off x="2101851" y="5483225"/>
            <a:ext cx="1457325" cy="10556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b="1" dirty="0">
                <a:effectLst>
                  <a:outerShdw blurRad="38100" dist="38100" dir="2700000" algn="tl">
                    <a:srgbClr val="000000">
                      <a:alpha val="43137"/>
                    </a:srgbClr>
                  </a:outerShdw>
                </a:effectLst>
              </a:rPr>
              <a:t>250 PUAN</a:t>
            </a:r>
          </a:p>
        </p:txBody>
      </p:sp>
      <p:sp>
        <p:nvSpPr>
          <p:cNvPr id="23" name="Oval 22"/>
          <p:cNvSpPr/>
          <p:nvPr/>
        </p:nvSpPr>
        <p:spPr>
          <a:xfrm>
            <a:off x="4052888" y="5467351"/>
            <a:ext cx="1377950" cy="10207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b="1" dirty="0">
                <a:effectLst>
                  <a:outerShdw blurRad="38100" dist="38100" dir="2700000" algn="tl">
                    <a:srgbClr val="000000">
                      <a:alpha val="43137"/>
                    </a:srgbClr>
                  </a:outerShdw>
                </a:effectLst>
              </a:rPr>
              <a:t>651,50 PUAN</a:t>
            </a:r>
          </a:p>
        </p:txBody>
      </p:sp>
      <p:sp>
        <p:nvSpPr>
          <p:cNvPr id="24" name="Artı 23"/>
          <p:cNvSpPr/>
          <p:nvPr/>
        </p:nvSpPr>
        <p:spPr>
          <a:xfrm>
            <a:off x="3627438" y="5741988"/>
            <a:ext cx="334962" cy="4699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5" name="Bölme 24"/>
          <p:cNvSpPr/>
          <p:nvPr/>
        </p:nvSpPr>
        <p:spPr>
          <a:xfrm>
            <a:off x="5597526" y="5770563"/>
            <a:ext cx="500063" cy="495300"/>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6" name="Eşittir 25"/>
          <p:cNvSpPr/>
          <p:nvPr/>
        </p:nvSpPr>
        <p:spPr>
          <a:xfrm>
            <a:off x="7058025" y="5859464"/>
            <a:ext cx="431800" cy="3524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7" name="Metin kutusu 26"/>
          <p:cNvSpPr txBox="1"/>
          <p:nvPr/>
        </p:nvSpPr>
        <p:spPr>
          <a:xfrm>
            <a:off x="6310313" y="5619751"/>
            <a:ext cx="393700" cy="646113"/>
          </a:xfrm>
          <a:prstGeom prst="rect">
            <a:avLst/>
          </a:prstGeom>
          <a:noFill/>
        </p:spPr>
        <p:txBody>
          <a:bodyPr>
            <a:spAutoFit/>
          </a:bodyPr>
          <a:lstStyle/>
          <a:p>
            <a:pPr>
              <a:defRPr/>
            </a:pPr>
            <a:r>
              <a:rPr lang="tr-TR" sz="3600" b="1" dirty="0">
                <a:solidFill>
                  <a:srgbClr val="C00000"/>
                </a:solidFill>
                <a:effectLst>
                  <a:outerShdw blurRad="38100" dist="38100" dir="2700000" algn="tl">
                    <a:srgbClr val="000000">
                      <a:alpha val="43137"/>
                    </a:srgbClr>
                  </a:outerShdw>
                </a:effectLst>
                <a:cs typeface="Calibri" pitchFamily="34" charset="0"/>
              </a:rPr>
              <a:t>2</a:t>
            </a:r>
            <a:endParaRPr lang="tr-TR" b="1" dirty="0">
              <a:solidFill>
                <a:srgbClr val="C00000"/>
              </a:solidFill>
              <a:effectLst>
                <a:outerShdw blurRad="38100" dist="38100" dir="2700000" algn="tl">
                  <a:srgbClr val="000000">
                    <a:alpha val="43137"/>
                  </a:srgbClr>
                </a:outerShdw>
              </a:effectLst>
              <a:cs typeface="Calibri" pitchFamily="34" charset="0"/>
            </a:endParaRPr>
          </a:p>
        </p:txBody>
      </p:sp>
      <p:sp>
        <p:nvSpPr>
          <p:cNvPr id="28" name="Dikdörtgen 27"/>
          <p:cNvSpPr/>
          <p:nvPr/>
        </p:nvSpPr>
        <p:spPr>
          <a:xfrm>
            <a:off x="7996239" y="5588000"/>
            <a:ext cx="1495425" cy="118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200" b="1" dirty="0">
                <a:solidFill>
                  <a:schemeClr val="tx1"/>
                </a:solidFill>
                <a:effectLst>
                  <a:outerShdw blurRad="38100" dist="38100" dir="2700000" algn="tl">
                    <a:srgbClr val="000000">
                      <a:alpha val="43137"/>
                    </a:srgbClr>
                  </a:outerShdw>
                </a:effectLst>
              </a:rPr>
              <a:t>450,75</a:t>
            </a:r>
            <a:r>
              <a:rPr lang="tr-TR" dirty="0"/>
              <a:t> </a:t>
            </a:r>
          </a:p>
        </p:txBody>
      </p:sp>
      <p:sp>
        <p:nvSpPr>
          <p:cNvPr id="2" name="Aşağı Ok Belirtme Çizgisi 1"/>
          <p:cNvSpPr/>
          <p:nvPr/>
        </p:nvSpPr>
        <p:spPr>
          <a:xfrm>
            <a:off x="2441949" y="256756"/>
            <a:ext cx="4831976" cy="129091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b="1" dirty="0">
                <a:latin typeface="Arial Narrow" panose="020B0606020202030204" pitchFamily="34" charset="0"/>
              </a:rPr>
              <a:t>Sınava girdik, peki puanlar nasıl hesaplanacak?</a:t>
            </a:r>
            <a:endParaRPr lang="tr-TR" altLang="tr-TR" b="1" dirty="0">
              <a:latin typeface="Arial Narrow" panose="020B0606020202030204" pitchFamily="34" charset="0"/>
              <a:cs typeface="Arial" panose="020B0604020202020204" pitchFamily="34" charset="0"/>
            </a:endParaRPr>
          </a:p>
          <a:p>
            <a:pPr algn="ctr"/>
            <a:endParaRPr lang="tr-TR" dirty="0"/>
          </a:p>
        </p:txBody>
      </p:sp>
    </p:spTree>
    <p:extLst>
      <p:ext uri="{BB962C8B-B14F-4D97-AF65-F5344CB8AC3E}">
        <p14:creationId xmlns:p14="http://schemas.microsoft.com/office/powerpoint/2010/main" val="408821266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08A27593-D6DB-435B-9666-D45BAD6DC9AE}" type="slidenum">
              <a:rPr lang="tr-TR" altLang="tr-TR" sz="1200">
                <a:solidFill>
                  <a:srgbClr val="888888"/>
                </a:solidFill>
              </a:rPr>
              <a:pPr algn="r" eaLnBrk="1"/>
              <a:t>11</a:t>
            </a:fld>
            <a:endParaRPr lang="tr-TR" altLang="tr-TR"/>
          </a:p>
        </p:txBody>
      </p:sp>
      <p:sp>
        <p:nvSpPr>
          <p:cNvPr id="13315" name="Dikdörtgen 1"/>
          <p:cNvSpPr>
            <a:spLocks noChangeArrowheads="1"/>
          </p:cNvSpPr>
          <p:nvPr/>
        </p:nvSpPr>
        <p:spPr bwMode="auto">
          <a:xfrm>
            <a:off x="1524000" y="27813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lvl="1" algn="just" eaLnBrk="1">
              <a:spcBef>
                <a:spcPct val="50000"/>
              </a:spcBef>
            </a:pPr>
            <a:endParaRPr lang="tr-TR" altLang="tr-TR" sz="4000" b="1"/>
          </a:p>
        </p:txBody>
      </p:sp>
      <p:pic>
        <p:nvPicPr>
          <p:cNvPr id="13316" name="Picture 2" descr="Z:\TemelEgitimdenOrtaogretimeGSistemiSunum-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25195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53208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AD862813-9A17-49F2-BEA4-97DDFDDEE898}" type="slidenum">
              <a:rPr lang="tr-TR" altLang="tr-TR" sz="1200">
                <a:solidFill>
                  <a:srgbClr val="888888"/>
                </a:solidFill>
              </a:rPr>
              <a:pPr algn="r" eaLnBrk="1"/>
              <a:t>12</a:t>
            </a:fld>
            <a:endParaRPr lang="tr-TR" altLang="tr-TR"/>
          </a:p>
        </p:txBody>
      </p:sp>
      <p:pic>
        <p:nvPicPr>
          <p:cNvPr id="14339" name="Picture 2" descr="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0776" y="193675"/>
            <a:ext cx="57372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4340" name="AutoShape 4"/>
          <p:cNvSpPr>
            <a:spLocks/>
          </p:cNvSpPr>
          <p:nvPr/>
        </p:nvSpPr>
        <p:spPr bwMode="auto">
          <a:xfrm>
            <a:off x="5934075" y="276226"/>
            <a:ext cx="4483100" cy="1508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marL="0" lvl="1" algn="ctr"/>
            <a:r>
              <a:rPr lang="tr-TR" altLang="tr-TR" sz="4400" b="1">
                <a:latin typeface="Arial Narrow" panose="020B0606020202030204" pitchFamily="34" charset="0"/>
              </a:rPr>
              <a:t>Ortaöğretime Geçiş Nasıl Gerçekleşecek?</a:t>
            </a:r>
            <a:endParaRPr lang="tr-TR" altLang="tr-TR">
              <a:latin typeface="Arial Narrow" panose="020B0606020202030204" pitchFamily="34" charset="0"/>
              <a:cs typeface="Arial" panose="020B0604020202020204" pitchFamily="34" charset="0"/>
            </a:endParaRPr>
          </a:p>
        </p:txBody>
      </p:sp>
      <p:sp>
        <p:nvSpPr>
          <p:cNvPr id="14341" name="Dikdörtgen 1"/>
          <p:cNvSpPr>
            <a:spLocks noChangeArrowheads="1"/>
          </p:cNvSpPr>
          <p:nvPr/>
        </p:nvSpPr>
        <p:spPr bwMode="auto">
          <a:xfrm>
            <a:off x="1847851" y="2349500"/>
            <a:ext cx="85693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r>
              <a:rPr lang="tr-TR" altLang="tr-TR" sz="2000">
                <a:latin typeface="Arial Narrow" panose="020B0606020202030204" pitchFamily="34" charset="0"/>
              </a:rPr>
              <a:t>Yerleştirmeye esas puan (YEP), öğrencinin bir sonraki eğitim kademesinde devam edeceği okulun belirlenmesinde kullanılacak.</a:t>
            </a:r>
          </a:p>
          <a:p>
            <a:r>
              <a:rPr lang="tr-TR" altLang="tr-TR" sz="2000">
                <a:latin typeface="Arial Narrow" panose="020B0606020202030204" pitchFamily="34" charset="0"/>
              </a:rPr>
              <a:t>Öğrencilerin yaptıkları okul tercihleri puan esasına göre değerlendirilecek.</a:t>
            </a:r>
          </a:p>
          <a:p>
            <a:r>
              <a:rPr lang="tr-TR" altLang="tr-TR" sz="2000">
                <a:latin typeface="Arial Narrow" panose="020B0606020202030204" pitchFamily="34" charset="0"/>
              </a:rPr>
              <a:t>Yerleştirmeler merkezi olarak elektronik ortamda gerçekleştirilecek.</a:t>
            </a:r>
          </a:p>
          <a:p>
            <a:r>
              <a:rPr lang="tr-TR" altLang="tr-TR" sz="2000" b="1" u="sng">
                <a:latin typeface="Arial Narrow" panose="020B0606020202030204" pitchFamily="34" charset="0"/>
              </a:rPr>
              <a:t>Tercih ve Yerleştirme İşlemleri </a:t>
            </a:r>
            <a:r>
              <a:rPr lang="tr-TR" altLang="tr-TR" sz="2000" b="1" i="1" u="sng">
                <a:latin typeface="Arial Narrow" panose="020B0606020202030204" pitchFamily="34" charset="0"/>
              </a:rPr>
              <a:t>Tercih İşlemleri</a:t>
            </a:r>
            <a:endParaRPr lang="tr-TR" altLang="tr-TR" sz="2000">
              <a:latin typeface="Arial Narrow" panose="020B0606020202030204" pitchFamily="34" charset="0"/>
            </a:endParaRPr>
          </a:p>
          <a:p>
            <a:r>
              <a:rPr lang="tr-TR" altLang="tr-TR" sz="2000">
                <a:latin typeface="Arial Narrow" panose="020B0606020202030204" pitchFamily="34" charset="0"/>
              </a:rPr>
              <a:t>8'inci sınıfı başarıyla tamamlayan tüm öğrenciler taban puan uygulaması olmadan yerleştirme işlemleri için tercihte bulunabilecektir.</a:t>
            </a:r>
          </a:p>
          <a:p>
            <a:r>
              <a:rPr lang="tr-TR" altLang="tr-TR" sz="2000">
                <a:latin typeface="Arial Narrow" panose="020B0606020202030204" pitchFamily="34" charset="0"/>
              </a:rPr>
              <a:t>Tercihler öğrenci/veli tarafından, </a:t>
            </a:r>
            <a:r>
              <a:rPr lang="en-US" altLang="tr-TR" sz="2000" u="sng">
                <a:latin typeface="Arial Narrow" panose="020B0606020202030204" pitchFamily="34" charset="0"/>
                <a:hlinkClick r:id="rId3"/>
              </a:rPr>
              <a:t>https://eokul.meb.gov.tr</a:t>
            </a:r>
            <a:r>
              <a:rPr lang="tr-TR" altLang="tr-TR" sz="2000">
                <a:latin typeface="Arial Narrow" panose="020B0606020202030204" pitchFamily="34" charset="0"/>
              </a:rPr>
              <a:t> internet adresinden yapılabileceği gibi öğrencinin 8'inci sınıfı tamamladığı ortaokuldan ya da herhangi bir ortaokul müdürlüğünden de yapılabilecektir.</a:t>
            </a:r>
          </a:p>
          <a:p>
            <a:r>
              <a:rPr lang="tr-TR" altLang="tr-TR" sz="2000">
                <a:latin typeface="Arial Narrow" panose="020B0606020202030204" pitchFamily="34" charset="0"/>
              </a:rPr>
              <a:t>Tercih başvurusu 1 (bir) kez yapılacaktır. Başvuru işleminden sonra değişiklik yapılamayacaktır.</a:t>
            </a:r>
          </a:p>
        </p:txBody>
      </p:sp>
    </p:spTree>
    <p:extLst>
      <p:ext uri="{BB962C8B-B14F-4D97-AF65-F5344CB8AC3E}">
        <p14:creationId xmlns:p14="http://schemas.microsoft.com/office/powerpoint/2010/main" val="108020941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5E2968B5-0CC2-4D37-913E-11453B55CC91}" type="slidenum">
              <a:rPr lang="tr-TR" altLang="tr-TR" sz="1200">
                <a:solidFill>
                  <a:srgbClr val="888888"/>
                </a:solidFill>
              </a:rPr>
              <a:pPr algn="r" eaLnBrk="1"/>
              <a:t>13</a:t>
            </a:fld>
            <a:endParaRPr lang="tr-TR" altLang="tr-TR"/>
          </a:p>
        </p:txBody>
      </p:sp>
      <p:pic>
        <p:nvPicPr>
          <p:cNvPr id="15363" name="Picture 2" descr="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203200"/>
            <a:ext cx="53721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5364" name="AutoShape 4"/>
          <p:cNvSpPr>
            <a:spLocks/>
          </p:cNvSpPr>
          <p:nvPr/>
        </p:nvSpPr>
        <p:spPr bwMode="auto">
          <a:xfrm>
            <a:off x="6008688" y="485775"/>
            <a:ext cx="4483100" cy="157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r>
              <a:rPr lang="tr-TR" altLang="tr-TR" sz="4400" b="1"/>
              <a:t>Hangi Okullar için Tercih Yapılabilecek?</a:t>
            </a:r>
            <a:endParaRPr lang="tr-TR" altLang="tr-TR" sz="4400"/>
          </a:p>
        </p:txBody>
      </p:sp>
      <p:sp>
        <p:nvSpPr>
          <p:cNvPr id="15365" name="Text Box 10"/>
          <p:cNvSpPr txBox="1">
            <a:spLocks noChangeArrowheads="1"/>
          </p:cNvSpPr>
          <p:nvPr/>
        </p:nvSpPr>
        <p:spPr bwMode="auto">
          <a:xfrm>
            <a:off x="1162050" y="2997201"/>
            <a:ext cx="41338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just"/>
            <a:r>
              <a:rPr lang="tr-TR" altLang="tr-TR" dirty="0">
                <a:latin typeface="Arial Narrow" panose="020B0606020202030204" pitchFamily="34" charset="0"/>
              </a:rPr>
              <a:t>Anadolu Liselerine, Anadolu İmam Hatip Liselerine, Çok Programlı Anadolu Liselerine, Fen Liselerine, Mesleki ve Teknik Anadolu Liselerine, Sosyal Bilimler Liselerine, Mesleki ve Teknik Eğitim Merkezlerine ve </a:t>
            </a:r>
            <a:r>
              <a:rPr lang="tr-TR" altLang="tr-TR" dirty="0" err="1">
                <a:latin typeface="Arial Narrow" panose="020B0606020202030204" pitchFamily="34" charset="0"/>
              </a:rPr>
              <a:t>YEP'e</a:t>
            </a:r>
            <a:r>
              <a:rPr lang="tr-TR" altLang="tr-TR" dirty="0">
                <a:latin typeface="Arial Narrow" panose="020B0606020202030204" pitchFamily="34" charset="0"/>
              </a:rPr>
              <a:t> göre öğrenci alan</a:t>
            </a:r>
            <a:r>
              <a:rPr lang="tr-TR" altLang="tr-TR" b="1" i="1" dirty="0">
                <a:latin typeface="Arial Narrow" panose="020B0606020202030204" pitchFamily="34" charset="0"/>
              </a:rPr>
              <a:t> özel okullara</a:t>
            </a:r>
            <a:r>
              <a:rPr lang="tr-TR" altLang="tr-TR" dirty="0">
                <a:latin typeface="Arial Narrow" panose="020B0606020202030204" pitchFamily="34" charset="0"/>
              </a:rPr>
              <a:t> yerleştirme işlemleri yapılacaktır.</a:t>
            </a:r>
          </a:p>
        </p:txBody>
      </p:sp>
      <p:sp>
        <p:nvSpPr>
          <p:cNvPr id="15366" name="Text Box 285"/>
          <p:cNvSpPr txBox="1">
            <a:spLocks noChangeArrowheads="1"/>
          </p:cNvSpPr>
          <p:nvPr/>
        </p:nvSpPr>
        <p:spPr bwMode="auto">
          <a:xfrm>
            <a:off x="1582738" y="2841626"/>
            <a:ext cx="9085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eaLnBrk="1">
              <a:spcBef>
                <a:spcPct val="50000"/>
              </a:spcBef>
            </a:pPr>
            <a:endParaRPr lang="tr-TR" altLang="tr-TR" sz="2800" b="1">
              <a:solidFill>
                <a:schemeClr val="tx1"/>
              </a:solidFill>
              <a:latin typeface="Verdana" panose="020B0604030504040204" pitchFamily="34" charset="0"/>
            </a:endParaRPr>
          </a:p>
        </p:txBody>
      </p:sp>
      <p:sp>
        <p:nvSpPr>
          <p:cNvPr id="15367" name="AutoShape 3"/>
          <p:cNvSpPr>
            <a:spLocks/>
          </p:cNvSpPr>
          <p:nvPr/>
        </p:nvSpPr>
        <p:spPr bwMode="auto">
          <a:xfrm>
            <a:off x="2063750" y="2708275"/>
            <a:ext cx="8135938" cy="3384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tr-TR"/>
          </a:p>
        </p:txBody>
      </p:sp>
    </p:spTree>
    <p:extLst>
      <p:ext uri="{BB962C8B-B14F-4D97-AF65-F5344CB8AC3E}">
        <p14:creationId xmlns:p14="http://schemas.microsoft.com/office/powerpoint/2010/main" val="385303700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7AFE2EC6-2628-4287-B323-BEBAEB0E6B57}" type="slidenum">
              <a:rPr lang="tr-TR" altLang="tr-TR" sz="1200">
                <a:solidFill>
                  <a:srgbClr val="888888"/>
                </a:solidFill>
              </a:rPr>
              <a:pPr algn="r" eaLnBrk="1"/>
              <a:t>14</a:t>
            </a:fld>
            <a:endParaRPr lang="tr-TR" altLang="tr-TR"/>
          </a:p>
        </p:txBody>
      </p:sp>
      <p:pic>
        <p:nvPicPr>
          <p:cNvPr id="16387" name="Picture 2" descr="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203200"/>
            <a:ext cx="53721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6388" name="AutoShape 4"/>
          <p:cNvSpPr>
            <a:spLocks/>
          </p:cNvSpPr>
          <p:nvPr/>
        </p:nvSpPr>
        <p:spPr bwMode="auto">
          <a:xfrm>
            <a:off x="6008688" y="485775"/>
            <a:ext cx="4483100" cy="157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eaLnBrk="1"/>
            <a:r>
              <a:rPr lang="tr-TR" altLang="tr-TR" sz="4400" b="1"/>
              <a:t>Sınavlarda 1. Dönem Sorumlu Olunan Üniteler</a:t>
            </a:r>
            <a:r>
              <a:rPr lang="tr-TR" altLang="tr-TR" sz="4400"/>
              <a:t/>
            </a:r>
            <a:br>
              <a:rPr lang="tr-TR" altLang="tr-TR" sz="4400"/>
            </a:br>
            <a:endParaRPr lang="tr-TR" altLang="tr-TR">
              <a:latin typeface="Arial" panose="020B0604020202020204" pitchFamily="34" charset="0"/>
              <a:cs typeface="Arial" panose="020B0604020202020204" pitchFamily="34" charset="0"/>
            </a:endParaRPr>
          </a:p>
        </p:txBody>
      </p:sp>
      <p:sp>
        <p:nvSpPr>
          <p:cNvPr id="16389" name="Text Box 10"/>
          <p:cNvSpPr txBox="1">
            <a:spLocks noChangeArrowheads="1"/>
          </p:cNvSpPr>
          <p:nvPr/>
        </p:nvSpPr>
        <p:spPr bwMode="auto">
          <a:xfrm>
            <a:off x="1582738" y="765176"/>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lvl="1" eaLnBrk="1">
              <a:spcBef>
                <a:spcPct val="50000"/>
              </a:spcBef>
            </a:pPr>
            <a:r>
              <a:rPr lang="tr-TR" altLang="tr-TR" sz="2800" b="1">
                <a:solidFill>
                  <a:schemeClr val="accent1"/>
                </a:solidFill>
                <a:latin typeface="Verdana" panose="020B0604030504040204" pitchFamily="34" charset="0"/>
              </a:rPr>
              <a:t> </a:t>
            </a:r>
            <a:endParaRPr lang="tr-TR" altLang="tr-TR" sz="2800" b="1">
              <a:solidFill>
                <a:schemeClr val="accent1"/>
              </a:solidFill>
              <a:latin typeface="Times New Roman" panose="02020603050405020304" pitchFamily="18" charset="0"/>
            </a:endParaRPr>
          </a:p>
        </p:txBody>
      </p:sp>
      <p:sp>
        <p:nvSpPr>
          <p:cNvPr id="16390" name="Text Box 285"/>
          <p:cNvSpPr txBox="1">
            <a:spLocks noChangeArrowheads="1"/>
          </p:cNvSpPr>
          <p:nvPr/>
        </p:nvSpPr>
        <p:spPr bwMode="auto">
          <a:xfrm>
            <a:off x="1582738" y="2841626"/>
            <a:ext cx="9085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eaLnBrk="1">
              <a:spcBef>
                <a:spcPct val="50000"/>
              </a:spcBef>
            </a:pPr>
            <a:endParaRPr lang="tr-TR" altLang="tr-TR" sz="2800" b="1">
              <a:solidFill>
                <a:schemeClr val="tx1"/>
              </a:solidFill>
              <a:latin typeface="Verdana" panose="020B0604030504040204" pitchFamily="34" charset="0"/>
            </a:endParaRPr>
          </a:p>
        </p:txBody>
      </p:sp>
      <p:sp>
        <p:nvSpPr>
          <p:cNvPr id="16391" name="AutoShape 3"/>
          <p:cNvSpPr>
            <a:spLocks/>
          </p:cNvSpPr>
          <p:nvPr/>
        </p:nvSpPr>
        <p:spPr bwMode="auto">
          <a:xfrm>
            <a:off x="2063750" y="2708275"/>
            <a:ext cx="8135938" cy="3384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tr-TR"/>
          </a:p>
        </p:txBody>
      </p:sp>
      <p:sp>
        <p:nvSpPr>
          <p:cNvPr id="9" name="8 Dikdörtgen"/>
          <p:cNvSpPr/>
          <p:nvPr/>
        </p:nvSpPr>
        <p:spPr>
          <a:xfrm>
            <a:off x="2351088" y="3284539"/>
            <a:ext cx="7777162" cy="369887"/>
          </a:xfrm>
          <a:prstGeom prst="rect">
            <a:avLst/>
          </a:prstGeom>
        </p:spPr>
        <p:txBody>
          <a:bodyPr>
            <a:spAutoFit/>
          </a:bodyPr>
          <a:lstStyle/>
          <a:p>
            <a:pPr marL="365760" indent="-256032" algn="jus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16393" name="İçerik Yer Tutucusu 2"/>
          <p:cNvSpPr>
            <a:spLocks noGrp="1"/>
          </p:cNvSpPr>
          <p:nvPr>
            <p:ph idx="4294967295"/>
          </p:nvPr>
        </p:nvSpPr>
        <p:spPr>
          <a:xfrm>
            <a:off x="1824039" y="307975"/>
            <a:ext cx="3868737" cy="6096000"/>
          </a:xfrm>
          <a:prstGeom prst="rect">
            <a:avLst/>
          </a:prstGeom>
        </p:spPr>
        <p:txBody>
          <a:bodyPr>
            <a:normAutofit fontScale="85000" lnSpcReduction="10000"/>
          </a:bodyPr>
          <a:lstStyle/>
          <a:p>
            <a:pPr marL="0" indent="0" algn="just">
              <a:lnSpc>
                <a:spcPct val="90000"/>
              </a:lnSpc>
            </a:pPr>
            <a:r>
              <a:rPr lang="tr-TR" altLang="tr-TR" b="1">
                <a:latin typeface="Arial Narrow" panose="020B0606020202030204" pitchFamily="34" charset="0"/>
              </a:rPr>
              <a:t>Türkçe : </a:t>
            </a:r>
            <a:r>
              <a:rPr lang="tr-TR" altLang="tr-TR">
                <a:latin typeface="Arial Narrow" panose="020B0606020202030204" pitchFamily="34" charset="0"/>
              </a:rPr>
              <a:t>Sözcükte Anlam, Cümlede Anlam, Paragrafta Anlam, Fiilimsi, Cümlenin Öğeleri, Edebi Sanatlar, Yazım Kuralları, Noktalama İşaretleri</a:t>
            </a:r>
          </a:p>
          <a:p>
            <a:pPr marL="0" indent="0" algn="just">
              <a:lnSpc>
                <a:spcPct val="90000"/>
              </a:lnSpc>
            </a:pPr>
            <a:endParaRPr lang="tr-TR" altLang="tr-TR">
              <a:latin typeface="Arial Narrow" panose="020B0606020202030204" pitchFamily="34" charset="0"/>
            </a:endParaRPr>
          </a:p>
          <a:p>
            <a:pPr marL="0" indent="0" algn="just">
              <a:lnSpc>
                <a:spcPct val="90000"/>
              </a:lnSpc>
            </a:pPr>
            <a:r>
              <a:rPr lang="tr-TR" altLang="tr-TR" b="1">
                <a:latin typeface="Arial Narrow" panose="020B0606020202030204" pitchFamily="34" charset="0"/>
              </a:rPr>
              <a:t>Fen ve Teknoloji : </a:t>
            </a:r>
            <a:r>
              <a:rPr lang="tr-TR" altLang="tr-TR">
                <a:latin typeface="Arial Narrow" panose="020B0606020202030204" pitchFamily="34" charset="0"/>
              </a:rPr>
              <a:t>Hücre Bölünmesi ve Kalıtım, Kuvvet ve Hareket</a:t>
            </a:r>
          </a:p>
          <a:p>
            <a:pPr marL="0" indent="0" algn="just">
              <a:lnSpc>
                <a:spcPct val="90000"/>
              </a:lnSpc>
            </a:pPr>
            <a:endParaRPr lang="tr-TR" altLang="tr-TR">
              <a:latin typeface="Arial Narrow" panose="020B0606020202030204" pitchFamily="34" charset="0"/>
            </a:endParaRPr>
          </a:p>
          <a:p>
            <a:pPr marL="0" indent="0" algn="just">
              <a:lnSpc>
                <a:spcPct val="90000"/>
              </a:lnSpc>
            </a:pPr>
            <a:r>
              <a:rPr lang="tr-TR" altLang="tr-TR" b="1">
                <a:latin typeface="Arial Narrow" panose="020B0606020202030204" pitchFamily="34" charset="0"/>
              </a:rPr>
              <a:t>Matematik : </a:t>
            </a:r>
            <a:r>
              <a:rPr lang="tr-TR" altLang="tr-TR">
                <a:latin typeface="Arial Narrow" panose="020B0606020202030204" pitchFamily="34" charset="0"/>
              </a:rPr>
              <a:t>Üslü Sayılar, Köklü Sayılar, Örüntü ve Süslemeler, Dönüşüm Geometrisi, Tablo ve Grafikler</a:t>
            </a:r>
          </a:p>
          <a:p>
            <a:pPr marL="0" indent="0" algn="just">
              <a:lnSpc>
                <a:spcPct val="90000"/>
              </a:lnSpc>
            </a:pPr>
            <a:endParaRPr lang="tr-TR" altLang="tr-TR">
              <a:latin typeface="Arial Narrow" panose="020B0606020202030204" pitchFamily="34" charset="0"/>
            </a:endParaRPr>
          </a:p>
          <a:p>
            <a:pPr marL="0" indent="0" algn="just">
              <a:lnSpc>
                <a:spcPct val="90000"/>
              </a:lnSpc>
            </a:pPr>
            <a:r>
              <a:rPr lang="tr-TR" altLang="tr-TR" b="1">
                <a:latin typeface="Arial Narrow" panose="020B0606020202030204" pitchFamily="34" charset="0"/>
              </a:rPr>
              <a:t>Yabancı Dil : </a:t>
            </a:r>
            <a:r>
              <a:rPr lang="tr-TR" altLang="tr-TR">
                <a:latin typeface="Arial Narrow" panose="020B0606020202030204" pitchFamily="34" charset="0"/>
              </a:rPr>
              <a:t>Frienship, Improving One's Looks , Road to Success, Dreams</a:t>
            </a:r>
          </a:p>
          <a:p>
            <a:pPr marL="0" indent="0" algn="just">
              <a:lnSpc>
                <a:spcPct val="90000"/>
              </a:lnSpc>
            </a:pPr>
            <a:endParaRPr lang="tr-TR" altLang="tr-TR">
              <a:latin typeface="Arial Narrow" panose="020B0606020202030204" pitchFamily="34" charset="0"/>
            </a:endParaRPr>
          </a:p>
          <a:p>
            <a:pPr marL="0" indent="0" algn="just">
              <a:lnSpc>
                <a:spcPct val="90000"/>
              </a:lnSpc>
            </a:pPr>
            <a:r>
              <a:rPr lang="tr-TR" altLang="tr-TR" b="1">
                <a:latin typeface="Arial Narrow" panose="020B0606020202030204" pitchFamily="34" charset="0"/>
              </a:rPr>
              <a:t>Din Kültürü ve Ahlak Bilgisi : </a:t>
            </a:r>
            <a:r>
              <a:rPr lang="tr-TR" altLang="tr-TR">
                <a:latin typeface="Arial Narrow" panose="020B0606020202030204" pitchFamily="34" charset="0"/>
              </a:rPr>
              <a:t>Zekât, Hac ve Kurban İbadeti, Kaza ve Kader</a:t>
            </a:r>
          </a:p>
          <a:p>
            <a:pPr marL="0" indent="0" algn="just">
              <a:lnSpc>
                <a:spcPct val="90000"/>
              </a:lnSpc>
            </a:pPr>
            <a:r>
              <a:rPr lang="tr-TR" altLang="tr-TR" b="1">
                <a:latin typeface="Arial Narrow" panose="020B0606020202030204" pitchFamily="34" charset="0"/>
              </a:rPr>
              <a:t>İnkılap Tarihi : </a:t>
            </a:r>
            <a:r>
              <a:rPr lang="tr-TR" altLang="tr-TR">
                <a:latin typeface="Arial Narrow" panose="020B0606020202030204" pitchFamily="34" charset="0"/>
              </a:rPr>
              <a:t>Bir kahraman doğuyor, Milli Uyanış: Yurdumuzun İşgaline Tepkiler</a:t>
            </a:r>
          </a:p>
        </p:txBody>
      </p:sp>
    </p:spTree>
    <p:extLst>
      <p:ext uri="{BB962C8B-B14F-4D97-AF65-F5344CB8AC3E}">
        <p14:creationId xmlns:p14="http://schemas.microsoft.com/office/powerpoint/2010/main" val="32312414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788743E5-77E9-4671-955E-9168FC8DB596}" type="slidenum">
              <a:rPr lang="tr-TR" altLang="tr-TR" sz="1200">
                <a:solidFill>
                  <a:srgbClr val="888888"/>
                </a:solidFill>
              </a:rPr>
              <a:pPr algn="r" eaLnBrk="1"/>
              <a:t>15</a:t>
            </a:fld>
            <a:endParaRPr lang="tr-TR" altLang="tr-TR"/>
          </a:p>
        </p:txBody>
      </p:sp>
      <p:pic>
        <p:nvPicPr>
          <p:cNvPr id="17411" name="Picture 2" descr="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1714" y="177801"/>
            <a:ext cx="5868987"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7412" name="AutoShape 4"/>
          <p:cNvSpPr>
            <a:spLocks/>
          </p:cNvSpPr>
          <p:nvPr/>
        </p:nvSpPr>
        <p:spPr bwMode="auto">
          <a:xfrm>
            <a:off x="6034088" y="260351"/>
            <a:ext cx="4483100" cy="1508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marL="0" lvl="1" algn="ctr"/>
            <a:r>
              <a:rPr lang="tr-TR" altLang="tr-TR" sz="4400" b="1"/>
              <a:t>Sınavlarda 2. Dönem Sorumlu Olunan Üniteler</a:t>
            </a:r>
            <a:endParaRPr lang="tr-TR" altLang="tr-TR">
              <a:cs typeface="Arial" panose="020B0604020202020204" pitchFamily="34" charset="0"/>
            </a:endParaRPr>
          </a:p>
        </p:txBody>
      </p:sp>
      <p:sp>
        <p:nvSpPr>
          <p:cNvPr id="17413" name="İçerik Yer Tutucusu 2"/>
          <p:cNvSpPr>
            <a:spLocks noGrp="1"/>
          </p:cNvSpPr>
          <p:nvPr>
            <p:ph idx="4294967295"/>
          </p:nvPr>
        </p:nvSpPr>
        <p:spPr>
          <a:xfrm>
            <a:off x="1631951" y="260350"/>
            <a:ext cx="3609975" cy="5905500"/>
          </a:xfrm>
          <a:prstGeom prst="rect">
            <a:avLst/>
          </a:prstGeom>
        </p:spPr>
        <p:txBody>
          <a:bodyPr>
            <a:normAutofit fontScale="85000" lnSpcReduction="10000"/>
          </a:bodyPr>
          <a:lstStyle/>
          <a:p>
            <a:pPr marL="0" indent="0"/>
            <a:r>
              <a:rPr lang="tr-TR" altLang="tr-TR" b="1">
                <a:latin typeface="Arial Narrow" panose="020B0606020202030204" pitchFamily="34" charset="0"/>
              </a:rPr>
              <a:t>Türkçe</a:t>
            </a:r>
            <a:r>
              <a:rPr lang="tr-TR" altLang="tr-TR">
                <a:latin typeface="Arial Narrow" panose="020B0606020202030204" pitchFamily="34" charset="0"/>
              </a:rPr>
              <a:t> : 1.Dönem kazanımları + Sözcükte Anlam, Cümlede Anlam, Paragrafta Anlam, Fiilimsi, Cümle Türleri, Cümlenin Öğeleri, Edebi Sanatlar, Metin Türleri, Noktalama İşaretleri</a:t>
            </a:r>
          </a:p>
          <a:p>
            <a:pPr marL="0" indent="0"/>
            <a:r>
              <a:rPr lang="tr-TR" altLang="tr-TR" b="1">
                <a:latin typeface="Arial Narrow" panose="020B0606020202030204" pitchFamily="34" charset="0"/>
              </a:rPr>
              <a:t>Fen ve Teknoloji </a:t>
            </a:r>
            <a:r>
              <a:rPr lang="tr-TR" altLang="tr-TR">
                <a:latin typeface="Arial Narrow" panose="020B0606020202030204" pitchFamily="34" charset="0"/>
              </a:rPr>
              <a:t>: 1.Dönem kazanımları + Maddenin yapısı ve özellikleri, Ses, Maddenin halleri ve ısı, Canlılar ve enerji ilişkileri</a:t>
            </a:r>
          </a:p>
          <a:p>
            <a:pPr marL="0" indent="0"/>
            <a:r>
              <a:rPr lang="tr-TR" altLang="tr-TR" b="1">
                <a:latin typeface="Arial Narrow" panose="020B0606020202030204" pitchFamily="34" charset="0"/>
              </a:rPr>
              <a:t>Matematik </a:t>
            </a:r>
            <a:r>
              <a:rPr lang="tr-TR" altLang="tr-TR">
                <a:latin typeface="Arial Narrow" panose="020B0606020202030204" pitchFamily="34" charset="0"/>
              </a:rPr>
              <a:t>: 1.Dönem kazanımları + Olasılık Çeşitleri, Olay çeşitleri, Gerçek sayılar, Merkezi eğilim ve yayılma ölçüleri, Üçgenler, Üçgenlerde Ölçme, Örüntüler ve İlişkiler, Cebirsel İfadeler, Olası Durumları Belirleme, Denklemler, Geometrik Cisimler</a:t>
            </a:r>
          </a:p>
          <a:p>
            <a:pPr marL="0" indent="0"/>
            <a:endParaRPr lang="tr-TR" altLang="tr-TR">
              <a:latin typeface="Arial Narrow" panose="020B0606020202030204" pitchFamily="34" charset="0"/>
            </a:endParaRPr>
          </a:p>
          <a:p>
            <a:pPr marL="0" indent="0"/>
            <a:endParaRPr lang="tr-TR" altLang="tr-TR">
              <a:latin typeface="Arial Narrow" panose="020B0606020202030204" pitchFamily="34" charset="0"/>
            </a:endParaRPr>
          </a:p>
        </p:txBody>
      </p:sp>
      <p:sp>
        <p:nvSpPr>
          <p:cNvPr id="17414" name="Metin kutusu 1"/>
          <p:cNvSpPr txBox="1">
            <a:spLocks noChangeArrowheads="1"/>
          </p:cNvSpPr>
          <p:nvPr/>
        </p:nvSpPr>
        <p:spPr bwMode="auto">
          <a:xfrm>
            <a:off x="5591176" y="2636838"/>
            <a:ext cx="49260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r>
              <a:rPr lang="tr-TR" altLang="tr-TR" b="1">
                <a:latin typeface="Arial Narrow" panose="020B0606020202030204" pitchFamily="34" charset="0"/>
              </a:rPr>
              <a:t>Yabancı Dil </a:t>
            </a:r>
            <a:r>
              <a:rPr lang="tr-TR" altLang="tr-TR">
                <a:latin typeface="Arial Narrow" panose="020B0606020202030204" pitchFamily="34" charset="0"/>
              </a:rPr>
              <a:t>: 1.Dönem kazanımları + Atatürk: the founder of turkısh republıc, Personal experıences, Cooperatıon ın the famıly, Success storıes, Readıng for entertaınment, Personal goals, Personalıty types, Language learnıng.</a:t>
            </a:r>
          </a:p>
          <a:p>
            <a:r>
              <a:rPr lang="tr-TR" altLang="tr-TR" b="1">
                <a:latin typeface="Arial Narrow" panose="020B0606020202030204" pitchFamily="34" charset="0"/>
              </a:rPr>
              <a:t>Din Kültürü ve Ahlak Bilgisi </a:t>
            </a:r>
            <a:r>
              <a:rPr lang="tr-TR" altLang="tr-TR">
                <a:latin typeface="Arial Narrow" panose="020B0606020202030204" pitchFamily="34" charset="0"/>
              </a:rPr>
              <a:t>: 1.Dönem kazanımları + Hz. Muhammed (SAV)'in hayatından örnek davranışlar, Kur'an'da akıl ve bilgi davranışlar, İslam dinine göre kötü alışkanlıklar, Dinler ve evrensel öğütleri.</a:t>
            </a:r>
          </a:p>
          <a:p>
            <a:r>
              <a:rPr lang="tr-TR" altLang="tr-TR" b="1">
                <a:latin typeface="Arial Narrow" panose="020B0606020202030204" pitchFamily="34" charset="0"/>
              </a:rPr>
              <a:t>İnkılap Tarihi</a:t>
            </a:r>
            <a:r>
              <a:rPr lang="tr-TR" altLang="tr-TR">
                <a:latin typeface="Arial Narrow" panose="020B0606020202030204" pitchFamily="34" charset="0"/>
              </a:rPr>
              <a:t>: 1.Dönem Kazanımları + Ya istiklâl, ya ölüm, Çağdaş Türkiye yolunda adımlar, Atatürkçülük</a:t>
            </a:r>
          </a:p>
          <a:p>
            <a:endParaRPr lang="tr-TR" altLang="tr-TR"/>
          </a:p>
        </p:txBody>
      </p:sp>
    </p:spTree>
    <p:extLst>
      <p:ext uri="{BB962C8B-B14F-4D97-AF65-F5344CB8AC3E}">
        <p14:creationId xmlns:p14="http://schemas.microsoft.com/office/powerpoint/2010/main" val="209297691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DCC2CD03-CDD2-48CA-AEE4-F54621AC0AAE}" type="slidenum">
              <a:rPr lang="tr-TR" altLang="tr-TR" sz="1200">
                <a:solidFill>
                  <a:srgbClr val="888888"/>
                </a:solidFill>
              </a:rPr>
              <a:pPr algn="r" eaLnBrk="1"/>
              <a:t>16</a:t>
            </a:fld>
            <a:endParaRPr lang="tr-TR" altLang="tr-TR"/>
          </a:p>
        </p:txBody>
      </p:sp>
      <p:pic>
        <p:nvPicPr>
          <p:cNvPr id="18435" name="Picture 2" descr="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203200"/>
            <a:ext cx="53721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8436" name="AutoShape 4"/>
          <p:cNvSpPr>
            <a:spLocks/>
          </p:cNvSpPr>
          <p:nvPr/>
        </p:nvSpPr>
        <p:spPr bwMode="auto">
          <a:xfrm>
            <a:off x="6008688" y="485775"/>
            <a:ext cx="4483100" cy="157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eaLnBrk="1"/>
            <a:r>
              <a:rPr lang="tr-TR" altLang="tr-TR" sz="3600" b="1">
                <a:solidFill>
                  <a:schemeClr val="bg1"/>
                </a:solidFill>
                <a:latin typeface="Arial Narrow" panose="020B0606020202030204" pitchFamily="34" charset="0"/>
              </a:rPr>
              <a:t>TÜRKÇE SORULARININ DEĞERLENDİRİLMESİ</a:t>
            </a:r>
            <a:endParaRPr lang="tr-TR" altLang="tr-TR" sz="3600">
              <a:solidFill>
                <a:schemeClr val="bg1"/>
              </a:solidFill>
              <a:latin typeface="Arial Narrow" panose="020B0606020202030204" pitchFamily="34" charset="0"/>
              <a:cs typeface="Arial" panose="020B0604020202020204" pitchFamily="34" charset="0"/>
            </a:endParaRPr>
          </a:p>
        </p:txBody>
      </p:sp>
      <p:sp>
        <p:nvSpPr>
          <p:cNvPr id="18437" name="Text Box 10"/>
          <p:cNvSpPr txBox="1">
            <a:spLocks noChangeArrowheads="1"/>
          </p:cNvSpPr>
          <p:nvPr/>
        </p:nvSpPr>
        <p:spPr bwMode="auto">
          <a:xfrm>
            <a:off x="1582738" y="765176"/>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lvl="1" eaLnBrk="1">
              <a:spcBef>
                <a:spcPct val="50000"/>
              </a:spcBef>
            </a:pPr>
            <a:r>
              <a:rPr lang="tr-TR" altLang="tr-TR" sz="2800" b="1">
                <a:solidFill>
                  <a:schemeClr val="accent1"/>
                </a:solidFill>
                <a:latin typeface="Verdana" panose="020B0604030504040204" pitchFamily="34" charset="0"/>
              </a:rPr>
              <a:t> </a:t>
            </a:r>
            <a:endParaRPr lang="tr-TR" altLang="tr-TR" sz="2800" b="1">
              <a:solidFill>
                <a:schemeClr val="accent1"/>
              </a:solidFill>
              <a:latin typeface="Times New Roman" panose="02020603050405020304" pitchFamily="18" charset="0"/>
            </a:endParaRPr>
          </a:p>
        </p:txBody>
      </p:sp>
      <p:sp>
        <p:nvSpPr>
          <p:cNvPr id="18438" name="AutoShape 3"/>
          <p:cNvSpPr>
            <a:spLocks/>
          </p:cNvSpPr>
          <p:nvPr/>
        </p:nvSpPr>
        <p:spPr bwMode="auto">
          <a:xfrm>
            <a:off x="2063750" y="2708275"/>
            <a:ext cx="8135938" cy="3384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tr-TR"/>
          </a:p>
        </p:txBody>
      </p:sp>
      <p:sp>
        <p:nvSpPr>
          <p:cNvPr id="9" name="8 Dikdörtgen"/>
          <p:cNvSpPr/>
          <p:nvPr/>
        </p:nvSpPr>
        <p:spPr>
          <a:xfrm>
            <a:off x="2351088" y="3284539"/>
            <a:ext cx="7777162" cy="369887"/>
          </a:xfrm>
          <a:prstGeom prst="rect">
            <a:avLst/>
          </a:prstGeom>
        </p:spPr>
        <p:txBody>
          <a:bodyPr>
            <a:spAutoFit/>
          </a:bodyPr>
          <a:lstStyle/>
          <a:p>
            <a:pPr marL="365760" indent="-256032" algn="jus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18440" name="6 Başlık"/>
          <p:cNvSpPr>
            <a:spLocks noGrp="1"/>
          </p:cNvSpPr>
          <p:nvPr>
            <p:ph type="title"/>
          </p:nvPr>
        </p:nvSpPr>
        <p:spPr>
          <a:xfrm>
            <a:off x="1995488" y="2128839"/>
            <a:ext cx="8272462" cy="4543425"/>
          </a:xfrm>
        </p:spPr>
        <p:txBody>
          <a:bodyPr/>
          <a:lstStyle/>
          <a:p>
            <a:pPr algn="just"/>
            <a:r>
              <a:rPr lang="tr-TR" altLang="tr-TR" sz="2400">
                <a:latin typeface="Arial Narrow" panose="020B0606020202030204" pitchFamily="34" charset="0"/>
              </a:rPr>
              <a:t/>
            </a:r>
            <a:br>
              <a:rPr lang="tr-TR" altLang="tr-TR" sz="2400">
                <a:latin typeface="Arial Narrow" panose="020B0606020202030204" pitchFamily="34" charset="0"/>
              </a:rPr>
            </a:br>
            <a:r>
              <a:rPr lang="tr-TR" altLang="tr-TR" sz="2400">
                <a:latin typeface="Arial Narrow" panose="020B0606020202030204" pitchFamily="34" charset="0"/>
              </a:rPr>
              <a:t/>
            </a:r>
            <a:br>
              <a:rPr lang="tr-TR" altLang="tr-TR" sz="2400">
                <a:latin typeface="Arial Narrow" panose="020B0606020202030204" pitchFamily="34" charset="0"/>
              </a:rPr>
            </a:br>
            <a:r>
              <a:rPr lang="tr-TR" altLang="tr-TR" sz="2400">
                <a:latin typeface="Arial Narrow" panose="020B0606020202030204" pitchFamily="34" charset="0"/>
              </a:rPr>
              <a:t>TEOG sınavlarında Türkçe bölümünde 8. Sınıf yıllık müfredatında bulunan ama MEB'in oluşturduğu konu listesinde yer almayan Sözcük, Cümle ve Paragrafta Anlam konularından da sorular gelmektedir. Hatta bu sorular tüm soruların üçte ikisini oluşturmaktadır. Doğru okumayı, okuduğunu anlamayı ve anladığını yorumlamayı ölçen bu sorular öğrenciler için bir fırsat oluşturmaktadır. İyi bir okuyucu olan öğrenci bu soruları rahatlıkla yapabilir. Diğer bilgi içeren konular da fazla olmadığı için düzenli bir çalışmayla doğru olarak çözülebilir.</a:t>
            </a:r>
          </a:p>
        </p:txBody>
      </p:sp>
    </p:spTree>
    <p:extLst>
      <p:ext uri="{BB962C8B-B14F-4D97-AF65-F5344CB8AC3E}">
        <p14:creationId xmlns:p14="http://schemas.microsoft.com/office/powerpoint/2010/main" val="364884127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1AA123B9-AFBF-47C8-9EA3-3C797FAD4DA5}" type="slidenum">
              <a:rPr lang="tr-TR" altLang="tr-TR" sz="1200">
                <a:solidFill>
                  <a:srgbClr val="888888"/>
                </a:solidFill>
              </a:rPr>
              <a:pPr algn="r" eaLnBrk="1"/>
              <a:t>17</a:t>
            </a:fld>
            <a:endParaRPr lang="tr-TR" altLang="tr-TR"/>
          </a:p>
        </p:txBody>
      </p:sp>
      <p:pic>
        <p:nvPicPr>
          <p:cNvPr id="19459" name="Picture 2" descr="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177800"/>
            <a:ext cx="5372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9460" name="AutoShape 4"/>
          <p:cNvSpPr>
            <a:spLocks/>
          </p:cNvSpPr>
          <p:nvPr/>
        </p:nvSpPr>
        <p:spPr bwMode="auto">
          <a:xfrm>
            <a:off x="6034088" y="193676"/>
            <a:ext cx="4483100" cy="1508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marL="0" lvl="1" algn="ctr"/>
            <a:r>
              <a:rPr lang="tr-TR" altLang="tr-TR" sz="3600" b="1">
                <a:solidFill>
                  <a:schemeClr val="bg1"/>
                </a:solidFill>
                <a:latin typeface="Arial Narrow" panose="020B0606020202030204" pitchFamily="34" charset="0"/>
              </a:rPr>
              <a:t>MATEMATİK SORULARININ DEĞERLENDİRİLMESİ</a:t>
            </a:r>
            <a:endParaRPr lang="tr-TR" altLang="tr-TR" sz="3600">
              <a:solidFill>
                <a:schemeClr val="bg1"/>
              </a:solidFill>
              <a:latin typeface="Arial Narrow" panose="020B0606020202030204" pitchFamily="34" charset="0"/>
              <a:cs typeface="Arial" panose="020B0604020202020204" pitchFamily="34" charset="0"/>
            </a:endParaRPr>
          </a:p>
        </p:txBody>
      </p:sp>
      <p:sp>
        <p:nvSpPr>
          <p:cNvPr id="7" name="6 Dikdörtgen"/>
          <p:cNvSpPr/>
          <p:nvPr/>
        </p:nvSpPr>
        <p:spPr>
          <a:xfrm>
            <a:off x="2279650" y="2997200"/>
            <a:ext cx="7704138" cy="368300"/>
          </a:xfrm>
          <a:prstGeom prst="rect">
            <a:avLst/>
          </a:prstGeom>
        </p:spPr>
        <p:txBody>
          <a:bodyPr>
            <a:spAutoFit/>
          </a:bodyPr>
          <a:lstStyle/>
          <a:p>
            <a:pPr marL="365760" indent="-256032" algn="jus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19462" name="5 Başlık"/>
          <p:cNvSpPr>
            <a:spLocks noGrp="1"/>
          </p:cNvSpPr>
          <p:nvPr>
            <p:ph type="title"/>
          </p:nvPr>
        </p:nvSpPr>
        <p:spPr>
          <a:xfrm>
            <a:off x="2035176" y="1701800"/>
            <a:ext cx="8208963" cy="5003800"/>
          </a:xfrm>
        </p:spPr>
        <p:txBody>
          <a:bodyPr/>
          <a:lstStyle/>
          <a:p>
            <a:pPr algn="just"/>
            <a:r>
              <a:rPr lang="tr-TR" altLang="tr-TR" sz="2400">
                <a:latin typeface="Arial Narrow" panose="020B0606020202030204" pitchFamily="34" charset="0"/>
              </a:rPr>
              <a:t/>
            </a:r>
            <a:br>
              <a:rPr lang="tr-TR" altLang="tr-TR" sz="2400">
                <a:latin typeface="Arial Narrow" panose="020B0606020202030204" pitchFamily="34" charset="0"/>
              </a:rPr>
            </a:br>
            <a:r>
              <a:rPr lang="tr-TR" altLang="tr-TR" sz="2400">
                <a:latin typeface="Arial Narrow" panose="020B0606020202030204" pitchFamily="34" charset="0"/>
              </a:rPr>
              <a:t>TEOG Matematik sorularında kazanım dışı soru sorulmamıştır. MEB'in yayınlamış olduğu soru kazanımları içerisinde. Sınav kazanımsal olarak az konu içermektedir. Sorular kolay olup yoruma dayalı ayırt edici soru adedi az olduğundan başarı oranı yüksektir.</a:t>
            </a:r>
            <a:br>
              <a:rPr lang="tr-TR" altLang="tr-TR" sz="2400">
                <a:latin typeface="Arial Narrow" panose="020B0606020202030204" pitchFamily="34" charset="0"/>
              </a:rPr>
            </a:br>
            <a:r>
              <a:rPr lang="tr-TR" altLang="tr-TR" sz="2400">
                <a:latin typeface="Arial Narrow" panose="020B0606020202030204" pitchFamily="34" charset="0"/>
              </a:rPr>
              <a:t>2014 Kasım'da yapılan ilk dönem TEOG sınavına göre matematik soruları bu sınavda çok daha zordu ve ayırt edici nitelikteydi. Geometri soruları ağırlıktaydı.Soruların zorluğu nedeniyle pek çok öğrenci cevaplarını kontrol etme fırsatı bulamazken zaman yönetimini doğru yapabilen öğrenciler farklarını burada ortaya koydu.</a:t>
            </a:r>
          </a:p>
        </p:txBody>
      </p:sp>
    </p:spTree>
    <p:extLst>
      <p:ext uri="{BB962C8B-B14F-4D97-AF65-F5344CB8AC3E}">
        <p14:creationId xmlns:p14="http://schemas.microsoft.com/office/powerpoint/2010/main" val="143993011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D7814FFB-0656-4E74-93C4-21258BF091BE}" type="slidenum">
              <a:rPr lang="tr-TR" altLang="tr-TR" sz="1200">
                <a:solidFill>
                  <a:srgbClr val="888888"/>
                </a:solidFill>
              </a:rPr>
              <a:pPr algn="r" eaLnBrk="1"/>
              <a:t>18</a:t>
            </a:fld>
            <a:endParaRPr lang="tr-TR" altLang="tr-TR"/>
          </a:p>
        </p:txBody>
      </p:sp>
      <p:pic>
        <p:nvPicPr>
          <p:cNvPr id="20483" name="Picture 2" descr="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203200"/>
            <a:ext cx="53721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0484" name="AutoShape 4"/>
          <p:cNvSpPr>
            <a:spLocks/>
          </p:cNvSpPr>
          <p:nvPr/>
        </p:nvSpPr>
        <p:spPr bwMode="auto">
          <a:xfrm>
            <a:off x="6008688" y="485775"/>
            <a:ext cx="4483100" cy="157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eaLnBrk="1"/>
            <a:r>
              <a:rPr lang="tr-TR" altLang="tr-TR" sz="4400" b="1">
                <a:solidFill>
                  <a:schemeClr val="bg1"/>
                </a:solidFill>
              </a:rPr>
              <a:t>Fen ve Teknoloji Sorularının Değerlendirilmesi</a:t>
            </a:r>
            <a:endParaRPr lang="tr-TR" altLang="tr-TR">
              <a:solidFill>
                <a:schemeClr val="bg1"/>
              </a:solidFill>
              <a:latin typeface="Arial" panose="020B0604020202020204" pitchFamily="34" charset="0"/>
              <a:cs typeface="Arial" panose="020B0604020202020204" pitchFamily="34" charset="0"/>
            </a:endParaRPr>
          </a:p>
        </p:txBody>
      </p:sp>
      <p:sp>
        <p:nvSpPr>
          <p:cNvPr id="20485" name="Text Box 10"/>
          <p:cNvSpPr txBox="1">
            <a:spLocks noChangeArrowheads="1"/>
          </p:cNvSpPr>
          <p:nvPr/>
        </p:nvSpPr>
        <p:spPr bwMode="auto">
          <a:xfrm>
            <a:off x="1582738" y="765176"/>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lvl="1" eaLnBrk="1">
              <a:spcBef>
                <a:spcPct val="50000"/>
              </a:spcBef>
            </a:pPr>
            <a:r>
              <a:rPr lang="tr-TR" altLang="tr-TR" sz="2800" b="1">
                <a:solidFill>
                  <a:schemeClr val="accent1"/>
                </a:solidFill>
                <a:latin typeface="Verdana" panose="020B0604030504040204" pitchFamily="34" charset="0"/>
              </a:rPr>
              <a:t> </a:t>
            </a:r>
            <a:endParaRPr lang="tr-TR" altLang="tr-TR" sz="2800" b="1">
              <a:solidFill>
                <a:schemeClr val="accent1"/>
              </a:solidFill>
              <a:latin typeface="Times New Roman" panose="02020603050405020304" pitchFamily="18" charset="0"/>
            </a:endParaRPr>
          </a:p>
        </p:txBody>
      </p:sp>
      <p:sp>
        <p:nvSpPr>
          <p:cNvPr id="20486" name="AutoShape 3"/>
          <p:cNvSpPr>
            <a:spLocks/>
          </p:cNvSpPr>
          <p:nvPr/>
        </p:nvSpPr>
        <p:spPr bwMode="auto">
          <a:xfrm>
            <a:off x="2063750" y="2708275"/>
            <a:ext cx="8135938" cy="3384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tr-TR"/>
          </a:p>
        </p:txBody>
      </p:sp>
      <p:sp>
        <p:nvSpPr>
          <p:cNvPr id="9" name="8 Dikdörtgen"/>
          <p:cNvSpPr/>
          <p:nvPr/>
        </p:nvSpPr>
        <p:spPr>
          <a:xfrm>
            <a:off x="2351088" y="3284539"/>
            <a:ext cx="7777162" cy="369887"/>
          </a:xfrm>
          <a:prstGeom prst="rect">
            <a:avLst/>
          </a:prstGeom>
        </p:spPr>
        <p:txBody>
          <a:bodyPr>
            <a:spAutoFit/>
          </a:bodyPr>
          <a:lstStyle/>
          <a:p>
            <a:pPr marL="365760" indent="-256032" algn="jus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20488" name="10 Dikdörtgen"/>
          <p:cNvSpPr>
            <a:spLocks noChangeArrowheads="1"/>
          </p:cNvSpPr>
          <p:nvPr/>
        </p:nvSpPr>
        <p:spPr bwMode="auto">
          <a:xfrm>
            <a:off x="1524001" y="3429000"/>
            <a:ext cx="8964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just">
              <a:buClr>
                <a:srgbClr val="FFFFFF"/>
              </a:buClr>
            </a:pPr>
            <a:r>
              <a:rPr lang="tr-TR" altLang="tr-TR" b="1">
                <a:solidFill>
                  <a:srgbClr val="0070C0"/>
                </a:solidFill>
                <a:latin typeface="Comic Sans MS" panose="030F0702030302020204" pitchFamily="66" charset="0"/>
              </a:rPr>
              <a:t> </a:t>
            </a:r>
          </a:p>
        </p:txBody>
      </p:sp>
      <p:sp>
        <p:nvSpPr>
          <p:cNvPr id="20489" name="Unvan 1"/>
          <p:cNvSpPr>
            <a:spLocks noGrp="1"/>
          </p:cNvSpPr>
          <p:nvPr>
            <p:ph type="title"/>
          </p:nvPr>
        </p:nvSpPr>
        <p:spPr>
          <a:xfrm>
            <a:off x="2070100" y="2997200"/>
            <a:ext cx="8339138" cy="2395538"/>
          </a:xfrm>
        </p:spPr>
        <p:txBody>
          <a:bodyPr>
            <a:normAutofit fontScale="90000"/>
          </a:bodyPr>
          <a:lstStyle/>
          <a:p>
            <a:pPr algn="just"/>
            <a:r>
              <a:rPr lang="tr-TR" altLang="tr-TR" sz="2400">
                <a:latin typeface="Arial Narrow" panose="020B0606020202030204" pitchFamily="34" charset="0"/>
              </a:rPr>
              <a:t/>
            </a:r>
            <a:br>
              <a:rPr lang="tr-TR" altLang="tr-TR" sz="2400">
                <a:latin typeface="Arial Narrow" panose="020B0606020202030204" pitchFamily="34" charset="0"/>
              </a:rPr>
            </a:br>
            <a:r>
              <a:rPr lang="tr-TR" altLang="tr-TR" sz="2400">
                <a:latin typeface="Arial Narrow" panose="020B0606020202030204" pitchFamily="34" charset="0"/>
              </a:rPr>
              <a:t>TEOG sınavı Fen ve Teknoloji sorularının zor sorular olmadığı ama yoruma dayalı sorular olduğundan dolayı çok dikkatle çözülmesi gerektiği, öğrencilerin sene içerisinde farklı soru tiplerini görebilmek için çok fazla soru çözmesi, bu şekilde yorum kabiliyetlerini geliştirmeleri gerektiği görülmüştür.</a:t>
            </a:r>
          </a:p>
        </p:txBody>
      </p:sp>
    </p:spTree>
    <p:extLst>
      <p:ext uri="{BB962C8B-B14F-4D97-AF65-F5344CB8AC3E}">
        <p14:creationId xmlns:p14="http://schemas.microsoft.com/office/powerpoint/2010/main" val="347630763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B55AA705-FA3B-44AC-8E15-B9F6CC57A368}" type="slidenum">
              <a:rPr lang="tr-TR" altLang="tr-TR" sz="1200">
                <a:solidFill>
                  <a:srgbClr val="888888"/>
                </a:solidFill>
              </a:rPr>
              <a:pPr algn="r" eaLnBrk="1"/>
              <a:t>19</a:t>
            </a:fld>
            <a:endParaRPr lang="tr-TR" altLang="tr-TR"/>
          </a:p>
        </p:txBody>
      </p:sp>
      <p:pic>
        <p:nvPicPr>
          <p:cNvPr id="21507" name="Picture 2" descr="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177800"/>
            <a:ext cx="5372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1508" name="AutoShape 4"/>
          <p:cNvSpPr>
            <a:spLocks/>
          </p:cNvSpPr>
          <p:nvPr/>
        </p:nvSpPr>
        <p:spPr bwMode="auto">
          <a:xfrm>
            <a:off x="6034088" y="265114"/>
            <a:ext cx="4483100" cy="1508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marL="0" lvl="1" algn="ctr"/>
            <a:r>
              <a:rPr lang="tr-TR" altLang="tr-TR" sz="3200" b="1">
                <a:solidFill>
                  <a:schemeClr val="bg1"/>
                </a:solidFill>
                <a:latin typeface="Arial Narrow" panose="020B0606020202030204" pitchFamily="34" charset="0"/>
              </a:rPr>
              <a:t>İnkılâp Tarihi ve Atatürkçülük Sorularının Değerlendirilmesi</a:t>
            </a:r>
            <a:r>
              <a:rPr lang="tr-TR" altLang="tr-TR" sz="4400">
                <a:solidFill>
                  <a:srgbClr val="262626"/>
                </a:solidFill>
              </a:rPr>
              <a:t/>
            </a:r>
            <a:br>
              <a:rPr lang="tr-TR" altLang="tr-TR" sz="4400">
                <a:solidFill>
                  <a:srgbClr val="262626"/>
                </a:solidFill>
              </a:rPr>
            </a:br>
            <a:endParaRPr lang="tr-TR" altLang="tr-TR">
              <a:cs typeface="Arial" panose="020B0604020202020204" pitchFamily="34" charset="0"/>
            </a:endParaRPr>
          </a:p>
        </p:txBody>
      </p:sp>
      <p:sp>
        <p:nvSpPr>
          <p:cNvPr id="7" name="6 Dikdörtgen"/>
          <p:cNvSpPr/>
          <p:nvPr/>
        </p:nvSpPr>
        <p:spPr>
          <a:xfrm>
            <a:off x="2279650" y="2997200"/>
            <a:ext cx="7704138" cy="368300"/>
          </a:xfrm>
          <a:prstGeom prst="rect">
            <a:avLst/>
          </a:prstGeom>
        </p:spPr>
        <p:txBody>
          <a:bodyPr>
            <a:spAutoFit/>
          </a:bodyPr>
          <a:lstStyle/>
          <a:p>
            <a:pPr marL="365760" indent="-256032" algn="jus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21510" name="Unvan 1"/>
          <p:cNvSpPr txBox="1">
            <a:spLocks/>
          </p:cNvSpPr>
          <p:nvPr/>
        </p:nvSpPr>
        <p:spPr bwMode="auto">
          <a:xfrm>
            <a:off x="1768476" y="2692400"/>
            <a:ext cx="8442325"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just"/>
            <a:r>
              <a:rPr lang="tr-TR" altLang="tr-TR" sz="2200">
                <a:latin typeface="Arial Narrow" panose="020B0606020202030204" pitchFamily="34" charset="0"/>
              </a:rPr>
              <a:t>İki sınavda da paragraf yorumlama ve bilgiyi kullanmaya dayanan sorular ağırlıklı idi. öğrencilerin ortak sınavlardan önce geçmiş yıllarda çıkan soruları çözmelerinin gerekli olduğunun önemini ortaya çıkarmıştır. Atatürk'e ait sözlerin yanı sıra Milli Mücadele'nin diğer yerel ve ulusal liderlerinin de sözlerine TEOG sınavlarında yer verilmiştir. Bu durum gösteriyor ki ders ve çalışma kitabında yer alan sözler, sınavda soru olarak karşımıza çıkmaktadır.</a:t>
            </a:r>
            <a:endParaRPr lang="tr-TR" altLang="tr-TR" sz="2200">
              <a:solidFill>
                <a:srgbClr val="262626"/>
              </a:solidFill>
              <a:latin typeface="Arial Narrow" panose="020B0606020202030204" pitchFamily="34" charset="0"/>
            </a:endParaRPr>
          </a:p>
        </p:txBody>
      </p:sp>
    </p:spTree>
    <p:extLst>
      <p:ext uri="{BB962C8B-B14F-4D97-AF65-F5344CB8AC3E}">
        <p14:creationId xmlns:p14="http://schemas.microsoft.com/office/powerpoint/2010/main" val="139546488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597306" y="3573462"/>
            <a:ext cx="3413125" cy="202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a:r>
              <a:rPr lang="tr-TR" altLang="tr-TR" sz="2400" b="1" dirty="0">
                <a:solidFill>
                  <a:schemeClr val="bg1"/>
                </a:solidFill>
                <a:latin typeface="Arial Narrow" panose="020B0606020202030204" pitchFamily="34" charset="0"/>
                <a:ea typeface="Verdana" panose="020B0604030504040204" pitchFamily="34" charset="0"/>
                <a:cs typeface="Verdana" panose="020B0604030504040204" pitchFamily="34" charset="0"/>
              </a:rPr>
              <a:t>1. TEOG</a:t>
            </a:r>
          </a:p>
          <a:p>
            <a:pPr algn="ctr"/>
            <a:r>
              <a:rPr lang="tr-TR" altLang="tr-TR" sz="2400" b="1" dirty="0">
                <a:solidFill>
                  <a:schemeClr val="bg1"/>
                </a:solidFill>
                <a:latin typeface="Arial Narrow" panose="020B0606020202030204" pitchFamily="34" charset="0"/>
                <a:ea typeface="Verdana" panose="020B0604030504040204" pitchFamily="34" charset="0"/>
                <a:cs typeface="Verdana" panose="020B0604030504040204" pitchFamily="34" charset="0"/>
              </a:rPr>
              <a:t>(TEOG Ortak yazılı sınav)</a:t>
            </a:r>
          </a:p>
          <a:p>
            <a:pPr algn="ctr"/>
            <a:r>
              <a:rPr lang="tr-TR" altLang="tr-TR" sz="2800" b="1" dirty="0">
                <a:solidFill>
                  <a:schemeClr val="bg1"/>
                </a:solidFill>
                <a:latin typeface="Arial Narrow" panose="020B0606020202030204" pitchFamily="34" charset="0"/>
                <a:ea typeface="Verdana" panose="020B0604030504040204" pitchFamily="34" charset="0"/>
                <a:cs typeface="Verdana" panose="020B0604030504040204" pitchFamily="34" charset="0"/>
              </a:rPr>
              <a:t>25-26 KASIM 2015</a:t>
            </a:r>
          </a:p>
          <a:p>
            <a:pPr algn="ctr"/>
            <a:r>
              <a:rPr lang="tr-TR" altLang="tr-TR" sz="2400" b="1" dirty="0">
                <a:solidFill>
                  <a:schemeClr val="bg1"/>
                </a:solidFill>
                <a:latin typeface="Arial Narrow" panose="020B0606020202030204" pitchFamily="34" charset="0"/>
                <a:ea typeface="Verdana" panose="020B0604030504040204" pitchFamily="34" charset="0"/>
                <a:cs typeface="Verdana" panose="020B0604030504040204" pitchFamily="34" charset="0"/>
              </a:rPr>
              <a:t>Mazeret Sınavı</a:t>
            </a:r>
          </a:p>
          <a:p>
            <a:pPr algn="ctr"/>
            <a:r>
              <a:rPr lang="tr-TR" altLang="tr-TR" sz="2800" b="1" dirty="0">
                <a:solidFill>
                  <a:srgbClr val="FFFFFF"/>
                </a:solidFill>
                <a:latin typeface="Helvetica" panose="020B0604020202020204" pitchFamily="34" charset="0"/>
              </a:rPr>
              <a:t>12-13 Aralık 2015</a:t>
            </a:r>
            <a:endParaRPr lang="tr-TR" altLang="tr-TR" sz="2800" b="1" dirty="0">
              <a:solidFill>
                <a:schemeClr val="bg1"/>
              </a:solidFill>
              <a:latin typeface="Arial Narrow" panose="020B0606020202030204" pitchFamily="34" charset="0"/>
              <a:ea typeface="Verdana" panose="020B0604030504040204" pitchFamily="34" charset="0"/>
              <a:cs typeface="Verdana" panose="020B0604030504040204" pitchFamily="34" charset="0"/>
            </a:endParaRPr>
          </a:p>
        </p:txBody>
      </p:sp>
      <p:sp>
        <p:nvSpPr>
          <p:cNvPr id="8" name="Dikdörtgen 7"/>
          <p:cNvSpPr/>
          <p:nvPr/>
        </p:nvSpPr>
        <p:spPr>
          <a:xfrm>
            <a:off x="7456581" y="3573462"/>
            <a:ext cx="3413125" cy="202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a:r>
              <a:rPr lang="tr-TR" altLang="tr-TR" sz="2400" b="1" dirty="0">
                <a:solidFill>
                  <a:schemeClr val="bg1"/>
                </a:solidFill>
                <a:latin typeface="Arial Narrow" panose="020B0606020202030204" pitchFamily="34" charset="0"/>
                <a:ea typeface="Verdana" panose="020B0604030504040204" pitchFamily="34" charset="0"/>
                <a:cs typeface="Verdana" panose="020B0604030504040204" pitchFamily="34" charset="0"/>
              </a:rPr>
              <a:t>2. TEOG</a:t>
            </a:r>
          </a:p>
          <a:p>
            <a:pPr algn="ctr"/>
            <a:r>
              <a:rPr lang="tr-TR" altLang="tr-TR" sz="2400" b="1" dirty="0">
                <a:solidFill>
                  <a:schemeClr val="bg1"/>
                </a:solidFill>
                <a:latin typeface="Arial Narrow" panose="020B0606020202030204" pitchFamily="34" charset="0"/>
                <a:ea typeface="Verdana" panose="020B0604030504040204" pitchFamily="34" charset="0"/>
                <a:cs typeface="Verdana" panose="020B0604030504040204" pitchFamily="34" charset="0"/>
              </a:rPr>
              <a:t>(TEOG Ortak yazılı sınav)</a:t>
            </a:r>
          </a:p>
          <a:p>
            <a:pPr algn="ctr"/>
            <a:r>
              <a:rPr lang="tr-TR" altLang="tr-TR" sz="2800" b="1" dirty="0">
                <a:solidFill>
                  <a:schemeClr val="bg1"/>
                </a:solidFill>
                <a:latin typeface="Arial Narrow" panose="020B0606020202030204" pitchFamily="34" charset="0"/>
                <a:ea typeface="Verdana" panose="020B0604030504040204" pitchFamily="34" charset="0"/>
                <a:cs typeface="Verdana" panose="020B0604030504040204" pitchFamily="34" charset="0"/>
              </a:rPr>
              <a:t>27-28 NİSAN 2016</a:t>
            </a:r>
          </a:p>
          <a:p>
            <a:pPr algn="ctr"/>
            <a:r>
              <a:rPr lang="tr-TR" altLang="tr-TR" sz="2400" b="1" dirty="0">
                <a:solidFill>
                  <a:schemeClr val="bg1"/>
                </a:solidFill>
                <a:latin typeface="Arial Narrow" panose="020B0606020202030204" pitchFamily="34" charset="0"/>
                <a:ea typeface="Verdana" panose="020B0604030504040204" pitchFamily="34" charset="0"/>
                <a:cs typeface="Verdana" panose="020B0604030504040204" pitchFamily="34" charset="0"/>
              </a:rPr>
              <a:t>Mazeret Sınavı</a:t>
            </a:r>
          </a:p>
          <a:p>
            <a:pPr algn="ctr"/>
            <a:r>
              <a:rPr lang="tr-TR" altLang="tr-TR" sz="2800" b="1" dirty="0">
                <a:solidFill>
                  <a:srgbClr val="FFFFFF"/>
                </a:solidFill>
                <a:latin typeface="Arial Narrow" panose="020B0606020202030204" pitchFamily="34" charset="0"/>
              </a:rPr>
              <a:t>14-15 Mayıs 2016</a:t>
            </a:r>
            <a:endParaRPr lang="tr-TR" altLang="tr-TR" sz="2800" b="1" dirty="0">
              <a:solidFill>
                <a:schemeClr val="bg1"/>
              </a:solidFill>
              <a:latin typeface="Arial Narrow" panose="020B0606020202030204" pitchFamily="34" charset="0"/>
              <a:ea typeface="Verdana" panose="020B0604030504040204" pitchFamily="34" charset="0"/>
              <a:cs typeface="Verdana" panose="020B0604030504040204" pitchFamily="34" charset="0"/>
            </a:endParaRPr>
          </a:p>
        </p:txBody>
      </p:sp>
      <p:sp>
        <p:nvSpPr>
          <p:cNvPr id="9" name="Yuvarlatılmış Dikdörtgen 8"/>
          <p:cNvSpPr/>
          <p:nvPr/>
        </p:nvSpPr>
        <p:spPr>
          <a:xfrm>
            <a:off x="3925701" y="681317"/>
            <a:ext cx="4671452" cy="184917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altLang="tr-TR" sz="4400" b="1"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TEOG Sınav Tarihleri</a:t>
            </a:r>
          </a:p>
          <a:p>
            <a:pPr algn="ctr"/>
            <a:endParaRPr lang="tr-TR" dirty="0"/>
          </a:p>
        </p:txBody>
      </p:sp>
    </p:spTree>
    <p:extLst>
      <p:ext uri="{BB962C8B-B14F-4D97-AF65-F5344CB8AC3E}">
        <p14:creationId xmlns:p14="http://schemas.microsoft.com/office/powerpoint/2010/main" val="701238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3BC0E093-5654-427D-9C8A-E183B01E1A29}" type="slidenum">
              <a:rPr lang="tr-TR" altLang="tr-TR" sz="1200">
                <a:solidFill>
                  <a:srgbClr val="888888"/>
                </a:solidFill>
              </a:rPr>
              <a:pPr algn="r" eaLnBrk="1"/>
              <a:t>20</a:t>
            </a:fld>
            <a:endParaRPr lang="tr-TR" altLang="tr-TR"/>
          </a:p>
        </p:txBody>
      </p:sp>
      <p:pic>
        <p:nvPicPr>
          <p:cNvPr id="22531" name="Picture 2" descr="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203200"/>
            <a:ext cx="53721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2532" name="AutoShape 4"/>
          <p:cNvSpPr>
            <a:spLocks/>
          </p:cNvSpPr>
          <p:nvPr/>
        </p:nvSpPr>
        <p:spPr bwMode="auto">
          <a:xfrm>
            <a:off x="6008688" y="485775"/>
            <a:ext cx="4483100" cy="157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eaLnBrk="1"/>
            <a:r>
              <a:rPr lang="tr-TR" altLang="tr-TR" sz="3600" b="1">
                <a:solidFill>
                  <a:schemeClr val="bg1"/>
                </a:solidFill>
                <a:latin typeface="Arial Narrow" panose="020B0606020202030204" pitchFamily="34" charset="0"/>
              </a:rPr>
              <a:t>İNGİLİZCE SORULARININ DEĞERLENDİRİLMESİ</a:t>
            </a:r>
            <a:endParaRPr lang="tr-TR" altLang="tr-TR" sz="3600">
              <a:solidFill>
                <a:schemeClr val="bg1"/>
              </a:solidFill>
              <a:latin typeface="Arial Narrow" panose="020B0606020202030204" pitchFamily="34" charset="0"/>
              <a:cs typeface="Arial" panose="020B0604020202020204" pitchFamily="34" charset="0"/>
            </a:endParaRPr>
          </a:p>
        </p:txBody>
      </p:sp>
      <p:sp>
        <p:nvSpPr>
          <p:cNvPr id="22533" name="Text Box 10"/>
          <p:cNvSpPr txBox="1">
            <a:spLocks noChangeArrowheads="1"/>
          </p:cNvSpPr>
          <p:nvPr/>
        </p:nvSpPr>
        <p:spPr bwMode="auto">
          <a:xfrm>
            <a:off x="1582738" y="765176"/>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lvl="1" eaLnBrk="1">
              <a:spcBef>
                <a:spcPct val="50000"/>
              </a:spcBef>
            </a:pPr>
            <a:r>
              <a:rPr lang="tr-TR" altLang="tr-TR" sz="2800" b="1">
                <a:solidFill>
                  <a:schemeClr val="accent1"/>
                </a:solidFill>
                <a:latin typeface="Verdana" panose="020B0604030504040204" pitchFamily="34" charset="0"/>
              </a:rPr>
              <a:t> </a:t>
            </a:r>
            <a:endParaRPr lang="tr-TR" altLang="tr-TR" sz="2800" b="1">
              <a:solidFill>
                <a:schemeClr val="accent1"/>
              </a:solidFill>
              <a:latin typeface="Times New Roman" panose="02020603050405020304" pitchFamily="18" charset="0"/>
            </a:endParaRPr>
          </a:p>
        </p:txBody>
      </p:sp>
      <p:sp>
        <p:nvSpPr>
          <p:cNvPr id="22534" name="AutoShape 3"/>
          <p:cNvSpPr>
            <a:spLocks/>
          </p:cNvSpPr>
          <p:nvPr/>
        </p:nvSpPr>
        <p:spPr bwMode="auto">
          <a:xfrm>
            <a:off x="2063750" y="2708275"/>
            <a:ext cx="8135938" cy="3384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tr-TR"/>
          </a:p>
        </p:txBody>
      </p:sp>
      <p:sp>
        <p:nvSpPr>
          <p:cNvPr id="9" name="8 Dikdörtgen"/>
          <p:cNvSpPr/>
          <p:nvPr/>
        </p:nvSpPr>
        <p:spPr>
          <a:xfrm>
            <a:off x="2351088" y="3284539"/>
            <a:ext cx="7777162" cy="369887"/>
          </a:xfrm>
          <a:prstGeom prst="rect">
            <a:avLst/>
          </a:prstGeom>
        </p:spPr>
        <p:txBody>
          <a:bodyPr>
            <a:spAutoFit/>
          </a:bodyPr>
          <a:lstStyle/>
          <a:p>
            <a:pPr marL="365760" indent="-256032" algn="jus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22536" name="10 Dikdörtgen"/>
          <p:cNvSpPr>
            <a:spLocks noChangeArrowheads="1"/>
          </p:cNvSpPr>
          <p:nvPr/>
        </p:nvSpPr>
        <p:spPr bwMode="auto">
          <a:xfrm>
            <a:off x="1524001" y="3429000"/>
            <a:ext cx="8964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just">
              <a:buClr>
                <a:srgbClr val="FFFFFF"/>
              </a:buClr>
            </a:pPr>
            <a:r>
              <a:rPr lang="tr-TR" altLang="tr-TR" b="1">
                <a:solidFill>
                  <a:srgbClr val="0070C0"/>
                </a:solidFill>
                <a:latin typeface="Comic Sans MS" panose="030F0702030302020204" pitchFamily="66" charset="0"/>
              </a:rPr>
              <a:t> </a:t>
            </a:r>
          </a:p>
        </p:txBody>
      </p:sp>
      <p:sp>
        <p:nvSpPr>
          <p:cNvPr id="22537" name="5 Başlık"/>
          <p:cNvSpPr>
            <a:spLocks noGrp="1"/>
          </p:cNvSpPr>
          <p:nvPr>
            <p:ph type="title"/>
          </p:nvPr>
        </p:nvSpPr>
        <p:spPr>
          <a:xfrm>
            <a:off x="2171700" y="2708275"/>
            <a:ext cx="8135938" cy="3798888"/>
          </a:xfrm>
        </p:spPr>
        <p:txBody>
          <a:bodyPr/>
          <a:lstStyle/>
          <a:p>
            <a:pPr algn="just"/>
            <a:r>
              <a:rPr lang="tr-TR" altLang="tr-TR" sz="2400">
                <a:latin typeface="Arial Narrow" panose="020B0606020202030204" pitchFamily="34" charset="0"/>
              </a:rPr>
              <a:t>İngilizce sınav soruları müfredata uygundur ve kazanım dışı soru bulunmamaktadır. Geçen yıllardaki sınavlardan farklı olarak bu sınavda günlük hayattaki diyalogları anlama ve uygun karşılığı veren ifadeyi bulma sorularına ağırlık verilmiştir. Bu sorular zor olmamasına karşın, dikkatli okumayı, kelime çalışmalarına ağırlık verilmeyi ve çıkarım yapmayı gerektirmektedir. Kelime bilgisini test eden sorular bu sınavda çoğunlukla metin bütünlüğü içerisinde ölçülmüştür.</a:t>
            </a:r>
          </a:p>
        </p:txBody>
      </p:sp>
    </p:spTree>
    <p:extLst>
      <p:ext uri="{BB962C8B-B14F-4D97-AF65-F5344CB8AC3E}">
        <p14:creationId xmlns:p14="http://schemas.microsoft.com/office/powerpoint/2010/main" val="249211778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7AA47D9E-5025-46EC-83E5-84904EFB98DD}" type="slidenum">
              <a:rPr lang="tr-TR" altLang="tr-TR" sz="1200">
                <a:solidFill>
                  <a:srgbClr val="888888"/>
                </a:solidFill>
              </a:rPr>
              <a:pPr algn="r" eaLnBrk="1"/>
              <a:t>21</a:t>
            </a:fld>
            <a:endParaRPr lang="tr-TR" altLang="tr-TR"/>
          </a:p>
        </p:txBody>
      </p:sp>
      <p:pic>
        <p:nvPicPr>
          <p:cNvPr id="23555" name="Picture 2" descr="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177800"/>
            <a:ext cx="5372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3556" name="AutoShape 4"/>
          <p:cNvSpPr>
            <a:spLocks/>
          </p:cNvSpPr>
          <p:nvPr/>
        </p:nvSpPr>
        <p:spPr bwMode="auto">
          <a:xfrm>
            <a:off x="6034088" y="193676"/>
            <a:ext cx="4483100" cy="1508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marL="0" lvl="1" algn="ctr"/>
            <a:r>
              <a:rPr lang="tr-TR" altLang="tr-TR" sz="2400" b="1">
                <a:solidFill>
                  <a:schemeClr val="bg1"/>
                </a:solidFill>
                <a:latin typeface="Arial Narrow" panose="020B0606020202030204" pitchFamily="34" charset="0"/>
              </a:rPr>
              <a:t>Din Kültürü ve Ahlak Bilgisi SORULARININ DEĞERLENDİRİLMESİ</a:t>
            </a:r>
            <a:endParaRPr lang="tr-TR" altLang="tr-TR" sz="2400">
              <a:solidFill>
                <a:schemeClr val="bg1"/>
              </a:solidFill>
              <a:latin typeface="Arial Narrow" panose="020B0606020202030204" pitchFamily="34" charset="0"/>
              <a:cs typeface="Arial" panose="020B0604020202020204" pitchFamily="34" charset="0"/>
            </a:endParaRPr>
          </a:p>
        </p:txBody>
      </p:sp>
      <p:sp>
        <p:nvSpPr>
          <p:cNvPr id="7" name="6 Dikdörtgen"/>
          <p:cNvSpPr/>
          <p:nvPr/>
        </p:nvSpPr>
        <p:spPr>
          <a:xfrm>
            <a:off x="2279650" y="2997200"/>
            <a:ext cx="7704138" cy="368300"/>
          </a:xfrm>
          <a:prstGeom prst="rect">
            <a:avLst/>
          </a:prstGeom>
        </p:spPr>
        <p:txBody>
          <a:bodyPr>
            <a:spAutoFit/>
          </a:bodyPr>
          <a:lstStyle/>
          <a:p>
            <a:pPr marL="365760" indent="-256032" algn="jus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9" name="8 Dikdörtgen"/>
          <p:cNvSpPr/>
          <p:nvPr/>
        </p:nvSpPr>
        <p:spPr>
          <a:xfrm>
            <a:off x="1919289" y="2636839"/>
            <a:ext cx="8497887" cy="369887"/>
          </a:xfrm>
          <a:prstGeom prst="rect">
            <a:avLst/>
          </a:prstGeom>
        </p:spPr>
        <p:txBody>
          <a:bodyPr>
            <a:spAutoFit/>
          </a:bodyPr>
          <a:lstStyle/>
          <a:p>
            <a:pPr marL="365760" indent="-256032" algn="just">
              <a:buClr>
                <a:schemeClr val="accent3"/>
              </a:buClr>
              <a:buFont typeface="Arial" pitchFamily="34" charset="0"/>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23559" name="7 Dikdörtgen"/>
          <p:cNvSpPr>
            <a:spLocks noChangeArrowheads="1"/>
          </p:cNvSpPr>
          <p:nvPr/>
        </p:nvSpPr>
        <p:spPr bwMode="auto">
          <a:xfrm>
            <a:off x="2063750" y="2549525"/>
            <a:ext cx="813593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just"/>
            <a:r>
              <a:rPr lang="tr-TR" altLang="tr-TR" sz="2000">
                <a:latin typeface="Arial Narrow" panose="020B0606020202030204" pitchFamily="34" charset="0"/>
              </a:rPr>
              <a:t/>
            </a:r>
            <a:br>
              <a:rPr lang="tr-TR" altLang="tr-TR" sz="2000">
                <a:latin typeface="Arial Narrow" panose="020B0606020202030204" pitchFamily="34" charset="0"/>
              </a:rPr>
            </a:br>
            <a:r>
              <a:rPr lang="tr-TR" altLang="tr-TR" sz="2000">
                <a:latin typeface="Arial Narrow" panose="020B0606020202030204" pitchFamily="34" charset="0"/>
              </a:rPr>
              <a:t>Din Kültürü ve Ahlak Bilgisi soruları incelendiğinde üç farklı soru tipi ile karşılaşıldığı görülür. Bir kısım sorularda doğrudan bilgi ölçülmekte, bir kısım sorularda ise yorum istenmekte, bir kısım sorularda ise bilgi ve yorum iç içe yer almaktadır. Buna göre her ünitede yer alan kazanımların eksiksiz edinilmesi gerekmektedir. Ayrıca öğrenilen bilgilerden hareketle bir bir bilginin yorumlan­masına yönelik soruların çözümleri de önem arz etmektedir. Bunlara ilave olarak dikkatli bir okuyuş ve soruyu doğru kavrama her ders için önemli olduğu gibi din dersi için de önemlidir.</a:t>
            </a:r>
          </a:p>
        </p:txBody>
      </p:sp>
    </p:spTree>
    <p:extLst>
      <p:ext uri="{BB962C8B-B14F-4D97-AF65-F5344CB8AC3E}">
        <p14:creationId xmlns:p14="http://schemas.microsoft.com/office/powerpoint/2010/main" val="150863023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AA305A6F-D874-4E9F-8BEE-21927DCC0756}" type="slidenum">
              <a:rPr lang="tr-TR" altLang="tr-TR" sz="1200">
                <a:solidFill>
                  <a:srgbClr val="888888"/>
                </a:solidFill>
              </a:rPr>
              <a:pPr algn="r" eaLnBrk="1"/>
              <a:t>22</a:t>
            </a:fld>
            <a:endParaRPr lang="tr-TR" altLang="tr-TR"/>
          </a:p>
        </p:txBody>
      </p:sp>
      <p:pic>
        <p:nvPicPr>
          <p:cNvPr id="24579" name="Picture 2" descr="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203200"/>
            <a:ext cx="53721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4580" name="AutoShape 4"/>
          <p:cNvSpPr>
            <a:spLocks/>
          </p:cNvSpPr>
          <p:nvPr/>
        </p:nvSpPr>
        <p:spPr bwMode="auto">
          <a:xfrm>
            <a:off x="6008688" y="485775"/>
            <a:ext cx="4483100" cy="157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marL="0" lvl="1" algn="ctr"/>
            <a:r>
              <a:rPr lang="tr-TR" altLang="tr-TR" sz="2800" b="1">
                <a:solidFill>
                  <a:schemeClr val="bg1"/>
                </a:solidFill>
                <a:latin typeface="Arial Narrow" panose="020B0606020202030204" pitchFamily="34" charset="0"/>
              </a:rPr>
              <a:t>8.SINIFTAN MEZUN OLDUKTAN SONRA  GİDİLEBİLECEKLERİ ORTAÖĞRETİM KURUMLARI</a:t>
            </a:r>
            <a:endParaRPr lang="tr-TR" altLang="tr-TR" sz="2800">
              <a:solidFill>
                <a:schemeClr val="bg1"/>
              </a:solidFill>
              <a:latin typeface="Arial Narrow" panose="020B0606020202030204" pitchFamily="34" charset="0"/>
            </a:endParaRPr>
          </a:p>
        </p:txBody>
      </p:sp>
      <p:sp>
        <p:nvSpPr>
          <p:cNvPr id="24581" name="Text Box 10"/>
          <p:cNvSpPr txBox="1">
            <a:spLocks noChangeArrowheads="1"/>
          </p:cNvSpPr>
          <p:nvPr/>
        </p:nvSpPr>
        <p:spPr bwMode="auto">
          <a:xfrm>
            <a:off x="1582738" y="765176"/>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lvl="1" eaLnBrk="1">
              <a:spcBef>
                <a:spcPct val="50000"/>
              </a:spcBef>
            </a:pPr>
            <a:r>
              <a:rPr lang="tr-TR" altLang="tr-TR" sz="2800" b="1">
                <a:solidFill>
                  <a:schemeClr val="accent1"/>
                </a:solidFill>
                <a:latin typeface="Verdana" panose="020B0604030504040204" pitchFamily="34" charset="0"/>
              </a:rPr>
              <a:t> </a:t>
            </a:r>
            <a:endParaRPr lang="tr-TR" altLang="tr-TR" sz="2800" b="1">
              <a:solidFill>
                <a:schemeClr val="accent1"/>
              </a:solidFill>
              <a:latin typeface="Times New Roman" panose="02020603050405020304" pitchFamily="18" charset="0"/>
            </a:endParaRPr>
          </a:p>
        </p:txBody>
      </p:sp>
      <p:sp>
        <p:nvSpPr>
          <p:cNvPr id="24582" name="AutoShape 3"/>
          <p:cNvSpPr>
            <a:spLocks/>
          </p:cNvSpPr>
          <p:nvPr/>
        </p:nvSpPr>
        <p:spPr bwMode="auto">
          <a:xfrm>
            <a:off x="2063750" y="2708275"/>
            <a:ext cx="8135938" cy="3384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tr-TR"/>
          </a:p>
        </p:txBody>
      </p:sp>
      <p:sp>
        <p:nvSpPr>
          <p:cNvPr id="9" name="8 Dikdörtgen"/>
          <p:cNvSpPr/>
          <p:nvPr/>
        </p:nvSpPr>
        <p:spPr>
          <a:xfrm>
            <a:off x="2351088" y="3284539"/>
            <a:ext cx="7777162" cy="369887"/>
          </a:xfrm>
          <a:prstGeom prst="rect">
            <a:avLst/>
          </a:prstGeom>
        </p:spPr>
        <p:txBody>
          <a:bodyPr>
            <a:spAutoFit/>
          </a:bodyPr>
          <a:lstStyle/>
          <a:p>
            <a:pPr marL="365760" indent="-256032" algn="jus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24584" name="10 Dikdörtgen"/>
          <p:cNvSpPr>
            <a:spLocks noChangeArrowheads="1"/>
          </p:cNvSpPr>
          <p:nvPr/>
        </p:nvSpPr>
        <p:spPr bwMode="auto">
          <a:xfrm>
            <a:off x="1524001" y="3429000"/>
            <a:ext cx="8964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just">
              <a:buClr>
                <a:srgbClr val="FFFFFF"/>
              </a:buClr>
            </a:pPr>
            <a:r>
              <a:rPr lang="tr-TR" altLang="tr-TR" b="1">
                <a:solidFill>
                  <a:srgbClr val="0070C0"/>
                </a:solidFill>
                <a:latin typeface="Comic Sans MS" panose="030F0702030302020204" pitchFamily="66" charset="0"/>
              </a:rPr>
              <a:t> </a:t>
            </a:r>
          </a:p>
        </p:txBody>
      </p:sp>
      <p:sp>
        <p:nvSpPr>
          <p:cNvPr id="12" name="11 Dikdörtgen"/>
          <p:cNvSpPr/>
          <p:nvPr/>
        </p:nvSpPr>
        <p:spPr>
          <a:xfrm>
            <a:off x="1524000" y="3071813"/>
            <a:ext cx="9144000" cy="646112"/>
          </a:xfrm>
          <a:prstGeom prst="rect">
            <a:avLst/>
          </a:prstGeom>
        </p:spPr>
        <p:txBody>
          <a:bodyPr>
            <a:spAutoFit/>
          </a:bodyPr>
          <a:lstStyle/>
          <a:p>
            <a:pPr marL="365760" indent="-256032" algn="just">
              <a:buClr>
                <a:schemeClr val="accent3"/>
              </a:buClr>
              <a:defRPr/>
            </a:pPr>
            <a:r>
              <a:rPr lang="tr-TR" b="1" dirty="0">
                <a:solidFill>
                  <a:srgbClr val="0070C0"/>
                </a:solidFill>
                <a:latin typeface="Comic Sans MS" pitchFamily="66" charset="0"/>
                <a:ea typeface="Calibri" panose="020F0502020204030204" pitchFamily="34" charset="0"/>
                <a:cs typeface="Calibri" pitchFamily="34" charset="0"/>
              </a:rPr>
              <a:t> </a:t>
            </a:r>
          </a:p>
          <a:p>
            <a:pPr marL="365760" indent="-256032" algn="just">
              <a:buClr>
                <a:schemeClr val="accent3"/>
              </a:buClr>
              <a:defRPr/>
            </a:pPr>
            <a:endParaRPr lang="tr-TR" b="1" dirty="0">
              <a:solidFill>
                <a:srgbClr val="FF0000"/>
              </a:solidFill>
              <a:latin typeface="Comic Sans MS" pitchFamily="66" charset="0"/>
              <a:ea typeface="Calibri" panose="020F0502020204030204" pitchFamily="34" charset="0"/>
              <a:cs typeface="Calibri" pitchFamily="34" charset="0"/>
            </a:endParaRPr>
          </a:p>
        </p:txBody>
      </p:sp>
      <p:sp>
        <p:nvSpPr>
          <p:cNvPr id="24586" name="2 Alt Başlık"/>
          <p:cNvSpPr txBox="1">
            <a:spLocks/>
          </p:cNvSpPr>
          <p:nvPr/>
        </p:nvSpPr>
        <p:spPr bwMode="auto">
          <a:xfrm>
            <a:off x="1919289" y="2205038"/>
            <a:ext cx="670877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lstStyle>
            <a:lvl1pPr defTabSz="457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defTabSz="457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defTabSz="457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defTabSz="457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defTabSz="457200">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45720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tr-TR" altLang="tr-TR" sz="2800" b="1">
                <a:solidFill>
                  <a:schemeClr val="tx1"/>
                </a:solidFill>
                <a:latin typeface="Arial Narrow" panose="020B0606020202030204" pitchFamily="34" charset="0"/>
              </a:rPr>
              <a:t>Resmi ve Özel Fen Liseleri </a:t>
            </a:r>
          </a:p>
          <a:p>
            <a:r>
              <a:rPr lang="tr-TR" altLang="tr-TR" sz="2800" b="1">
                <a:solidFill>
                  <a:schemeClr val="tx1"/>
                </a:solidFill>
                <a:latin typeface="Arial Narrow" panose="020B0606020202030204" pitchFamily="34" charset="0"/>
              </a:rPr>
              <a:t>Sosyal Bilimler Liseleri </a:t>
            </a:r>
          </a:p>
          <a:p>
            <a:r>
              <a:rPr lang="tr-TR" altLang="tr-TR" sz="2800" b="1">
                <a:solidFill>
                  <a:schemeClr val="tx1"/>
                </a:solidFill>
                <a:latin typeface="Arial Narrow" panose="020B0606020202030204" pitchFamily="34" charset="0"/>
              </a:rPr>
              <a:t>Anadolu Liseleri </a:t>
            </a:r>
          </a:p>
          <a:p>
            <a:r>
              <a:rPr lang="tr-TR" altLang="tr-TR" sz="2800" b="1">
                <a:solidFill>
                  <a:schemeClr val="tx1"/>
                </a:solidFill>
                <a:latin typeface="Arial Narrow" panose="020B0606020202030204" pitchFamily="34" charset="0"/>
              </a:rPr>
              <a:t>Anadolu İmam Hatip Liseleri</a:t>
            </a:r>
          </a:p>
          <a:p>
            <a:r>
              <a:rPr lang="tr-TR" altLang="tr-TR" sz="2800" b="1">
                <a:solidFill>
                  <a:schemeClr val="tx1"/>
                </a:solidFill>
                <a:latin typeface="Arial Narrow" panose="020B0606020202030204" pitchFamily="34" charset="0"/>
              </a:rPr>
              <a:t>Çok Programlı Anadolu Liseleri</a:t>
            </a:r>
          </a:p>
          <a:p>
            <a:r>
              <a:rPr lang="tr-TR" altLang="tr-TR" sz="2800" b="1">
                <a:solidFill>
                  <a:schemeClr val="tx1"/>
                </a:solidFill>
                <a:latin typeface="Arial Narrow" panose="020B0606020202030204" pitchFamily="34" charset="0"/>
              </a:rPr>
              <a:t>Mesleki ve Teknik Anadolu Liseleri</a:t>
            </a:r>
          </a:p>
          <a:p>
            <a:r>
              <a:rPr lang="tr-TR" altLang="tr-TR" sz="2800" b="1">
                <a:solidFill>
                  <a:schemeClr val="tx1"/>
                </a:solidFill>
                <a:latin typeface="Arial Narrow" panose="020B0606020202030204" pitchFamily="34" charset="0"/>
              </a:rPr>
              <a:t>Özel Okullar</a:t>
            </a:r>
          </a:p>
          <a:p>
            <a:r>
              <a:rPr lang="tr-TR" altLang="tr-TR" sz="2800" b="1">
                <a:solidFill>
                  <a:schemeClr val="tx1"/>
                </a:solidFill>
                <a:latin typeface="Arial Narrow" panose="020B0606020202030204" pitchFamily="34" charset="0"/>
              </a:rPr>
              <a:t>Temel Liseler</a:t>
            </a:r>
          </a:p>
          <a:p>
            <a:r>
              <a:rPr lang="tr-TR" altLang="tr-TR" sz="2800" b="1">
                <a:solidFill>
                  <a:schemeClr val="tx1"/>
                </a:solidFill>
                <a:latin typeface="Arial Narrow" panose="020B0606020202030204" pitchFamily="34" charset="0"/>
              </a:rPr>
              <a:t> Açık Lise</a:t>
            </a:r>
          </a:p>
          <a:p>
            <a:r>
              <a:rPr lang="tr-TR" altLang="tr-TR" sz="2800" b="1">
                <a:solidFill>
                  <a:schemeClr val="tx1"/>
                </a:solidFill>
                <a:latin typeface="Arial Narrow" panose="020B0606020202030204" pitchFamily="34" charset="0"/>
              </a:rPr>
              <a:t>Mesleki Eğitim Merkezleri</a:t>
            </a:r>
            <a:endParaRPr lang="tr-TR" altLang="tr-TR" sz="2800" b="1">
              <a:latin typeface="Arial Narrow" panose="020B0606020202030204" pitchFamily="34" charset="0"/>
            </a:endParaRPr>
          </a:p>
        </p:txBody>
      </p:sp>
    </p:spTree>
    <p:extLst>
      <p:ext uri="{BB962C8B-B14F-4D97-AF65-F5344CB8AC3E}">
        <p14:creationId xmlns:p14="http://schemas.microsoft.com/office/powerpoint/2010/main" val="197822325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231E8399-415D-4A41-82E0-CD21A5420D2E}" type="slidenum">
              <a:rPr lang="tr-TR" altLang="tr-TR" sz="1200">
                <a:solidFill>
                  <a:srgbClr val="888888"/>
                </a:solidFill>
              </a:rPr>
              <a:pPr algn="r" eaLnBrk="1"/>
              <a:t>23</a:t>
            </a:fld>
            <a:endParaRPr lang="tr-TR" altLang="tr-TR"/>
          </a:p>
        </p:txBody>
      </p:sp>
      <p:sp>
        <p:nvSpPr>
          <p:cNvPr id="7" name="6 Dikdörtgen"/>
          <p:cNvSpPr/>
          <p:nvPr/>
        </p:nvSpPr>
        <p:spPr>
          <a:xfrm>
            <a:off x="2279650" y="2997200"/>
            <a:ext cx="7704138" cy="368300"/>
          </a:xfrm>
          <a:prstGeom prst="rect">
            <a:avLst/>
          </a:prstGeom>
        </p:spPr>
        <p:txBody>
          <a:bodyPr>
            <a:spAutoFit/>
          </a:bodyPr>
          <a:lstStyle/>
          <a:p>
            <a:pPr marL="365760" indent="-256032" algn="jus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9" name="8 Dikdörtgen"/>
          <p:cNvSpPr/>
          <p:nvPr/>
        </p:nvSpPr>
        <p:spPr>
          <a:xfrm>
            <a:off x="1919289" y="2636839"/>
            <a:ext cx="8497887" cy="369887"/>
          </a:xfrm>
          <a:prstGeom prst="rect">
            <a:avLst/>
          </a:prstGeom>
        </p:spPr>
        <p:txBody>
          <a:bodyPr>
            <a:spAutoFit/>
          </a:bodyPr>
          <a:lstStyle/>
          <a:p>
            <a:pPr marL="365760" indent="-256032" algn="just">
              <a:buClr>
                <a:schemeClr val="accent3"/>
              </a:buClr>
              <a:buFont typeface="Arial" pitchFamily="34" charset="0"/>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graphicFrame>
        <p:nvGraphicFramePr>
          <p:cNvPr id="10" name="6 Tablo"/>
          <p:cNvGraphicFramePr>
            <a:graphicFrameLocks noGrp="1"/>
          </p:cNvGraphicFramePr>
          <p:nvPr>
            <p:extLst>
              <p:ext uri="{D42A27DB-BD31-4B8C-83A1-F6EECF244321}">
                <p14:modId xmlns:p14="http://schemas.microsoft.com/office/powerpoint/2010/main" val="1541664981"/>
              </p:ext>
            </p:extLst>
          </p:nvPr>
        </p:nvGraphicFramePr>
        <p:xfrm>
          <a:off x="1992313" y="692151"/>
          <a:ext cx="8424863" cy="4659318"/>
        </p:xfrm>
        <a:graphic>
          <a:graphicData uri="http://schemas.openxmlformats.org/drawingml/2006/table">
            <a:tbl>
              <a:tblPr/>
              <a:tblGrid>
                <a:gridCol w="2978974"/>
                <a:gridCol w="2978974"/>
                <a:gridCol w="1023093"/>
                <a:gridCol w="1443822"/>
              </a:tblGrid>
              <a:tr h="466725">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1">
                        <a:lnSpc>
                          <a:spcPts val="1275"/>
                        </a:lnSpc>
                        <a:spcBef>
                          <a:spcPct val="0"/>
                        </a:spcBef>
                        <a:spcAft>
                          <a:spcPts val="1013"/>
                        </a:spcAft>
                        <a:buClrTx/>
                        <a:buSzTx/>
                        <a:buFontTx/>
                        <a:buNone/>
                        <a:tabLst/>
                      </a:pPr>
                      <a:r>
                        <a:rPr kumimoji="0" lang="tr-TR" altLang="tr-TR"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rPr>
                        <a:t>Okul </a:t>
                      </a: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275"/>
                        </a:lnSpc>
                        <a:spcBef>
                          <a:spcPct val="0"/>
                        </a:spcBef>
                        <a:spcAft>
                          <a:spcPts val="1013"/>
                        </a:spcAft>
                        <a:buClrTx/>
                        <a:buSzTx/>
                        <a:buFontTx/>
                        <a:buNone/>
                        <a:tabLst/>
                      </a:pPr>
                      <a:r>
                        <a:rPr kumimoji="0" lang="tr-TR" altLang="tr-TR"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rPr>
                        <a:t>İl / İlçe</a:t>
                      </a: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1">
                        <a:lnSpc>
                          <a:spcPts val="1275"/>
                        </a:lnSpc>
                        <a:spcBef>
                          <a:spcPct val="0"/>
                        </a:spcBef>
                        <a:spcAft>
                          <a:spcPts val="1013"/>
                        </a:spcAft>
                        <a:buClrTx/>
                        <a:buSzTx/>
                        <a:buFontTx/>
                        <a:buNone/>
                        <a:tabLst/>
                      </a:pPr>
                      <a:r>
                        <a:rPr kumimoji="0" lang="tr-TR" altLang="tr-TR" sz="1400" b="1" i="0" u="none" strike="noStrike" cap="none" normalizeH="0" baseline="0" smtClean="0">
                          <a:ln>
                            <a:noFill/>
                          </a:ln>
                          <a:solidFill>
                            <a:srgbClr val="484848"/>
                          </a:solidFill>
                          <a:effectLst/>
                          <a:latin typeface="Helvetica" panose="020B0604020202020204" pitchFamily="34" charset="0"/>
                          <a:cs typeface="Times New Roman" panose="02020603050405020304" pitchFamily="18" charset="0"/>
                          <a:sym typeface="Calibri" panose="020F0502020204030204" pitchFamily="34" charset="0"/>
                        </a:rPr>
                        <a:t>Tür</a:t>
                      </a:r>
                      <a:endParaRPr kumimoji="0" lang="tr-TR" altLang="tr-TR" sz="1400" b="0"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1">
                        <a:lnSpc>
                          <a:spcPts val="1275"/>
                        </a:lnSpc>
                        <a:spcBef>
                          <a:spcPct val="0"/>
                        </a:spcBef>
                        <a:spcAft>
                          <a:spcPts val="1013"/>
                        </a:spcAft>
                        <a:buClrTx/>
                        <a:buSzTx/>
                        <a:buFontTx/>
                        <a:buNone/>
                        <a:tabLst/>
                      </a:pPr>
                      <a:r>
                        <a:rPr kumimoji="0" lang="tr-TR" altLang="tr-TR" sz="1400" b="1" i="0" u="none" strike="noStrike" cap="none" normalizeH="0" baseline="0" smtClean="0">
                          <a:ln>
                            <a:noFill/>
                          </a:ln>
                          <a:solidFill>
                            <a:srgbClr val="484848"/>
                          </a:solidFill>
                          <a:effectLst/>
                          <a:latin typeface="Helvetica" panose="020B0604020202020204" pitchFamily="34" charset="0"/>
                          <a:cs typeface="Times New Roman" panose="02020603050405020304" pitchFamily="18" charset="0"/>
                          <a:sym typeface="Calibri" panose="020F0502020204030204" pitchFamily="34" charset="0"/>
                        </a:rPr>
                        <a:t>Taban Puan</a:t>
                      </a:r>
                      <a:endParaRPr kumimoji="0" lang="tr-TR" altLang="tr-TR" sz="1400" b="0"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p>
                      <a:pPr algn="l" fontAlgn="ctr"/>
                      <a:r>
                        <a:rPr lang="tr-TR" sz="1300" b="0" i="0" u="none" strike="noStrike" dirty="0" smtClean="0">
                          <a:solidFill>
                            <a:schemeClr val="tx1"/>
                          </a:solidFill>
                          <a:effectLst/>
                          <a:latin typeface="Calibri" panose="020F0502020204030204" pitchFamily="34" charset="0"/>
                        </a:rPr>
                        <a:t>Çorum Fen Lisesi</a:t>
                      </a:r>
                      <a:endParaRPr lang="tr-TR"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Merkez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Fen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482.457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98463">
                <a:tc>
                  <a:txBody>
                    <a:bodyPr/>
                    <a:lstStyle/>
                    <a:p>
                      <a:pPr algn="l" fontAlgn="ctr"/>
                      <a:r>
                        <a:rPr lang="tr-TR" sz="1300" b="0" i="0" u="none" strike="noStrike" dirty="0" smtClean="0">
                          <a:solidFill>
                            <a:schemeClr val="tx1"/>
                          </a:solidFill>
                          <a:effectLst/>
                          <a:latin typeface="Calibri" panose="020F0502020204030204" pitchFamily="34" charset="0"/>
                        </a:rPr>
                        <a:t>Ömer </a:t>
                      </a:r>
                      <a:r>
                        <a:rPr lang="tr-TR" sz="1300" b="0" i="0" u="none" strike="noStrike" dirty="0" err="1" smtClean="0">
                          <a:solidFill>
                            <a:schemeClr val="tx1"/>
                          </a:solidFill>
                          <a:effectLst/>
                          <a:latin typeface="Calibri" panose="020F0502020204030204" pitchFamily="34" charset="0"/>
                        </a:rPr>
                        <a:t>Derindere</a:t>
                      </a:r>
                      <a:r>
                        <a:rPr lang="tr-TR" sz="1300" b="0" i="0" u="none" strike="noStrike" dirty="0" smtClean="0">
                          <a:solidFill>
                            <a:schemeClr val="tx1"/>
                          </a:solidFill>
                          <a:effectLst/>
                          <a:latin typeface="Calibri" panose="020F0502020204030204" pitchFamily="34" charset="0"/>
                        </a:rPr>
                        <a:t> Fen Lisesi</a:t>
                      </a:r>
                      <a:endParaRPr lang="tr-TR"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Osmancık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Fen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445.179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p>
                      <a:pPr algn="l" fontAlgn="ctr"/>
                      <a:r>
                        <a:rPr lang="tr-TR" sz="1300" b="0" i="0" u="none" strike="noStrike" dirty="0" smtClean="0">
                          <a:solidFill>
                            <a:schemeClr val="tx1"/>
                          </a:solidFill>
                          <a:effectLst/>
                          <a:latin typeface="Calibri" panose="020F0502020204030204" pitchFamily="34" charset="0"/>
                        </a:rPr>
                        <a:t>Sungurlu</a:t>
                      </a:r>
                      <a:r>
                        <a:rPr lang="tr-TR" sz="1300" b="0" i="0" u="none" strike="noStrike" baseline="0" dirty="0" smtClean="0">
                          <a:solidFill>
                            <a:schemeClr val="tx1"/>
                          </a:solidFill>
                          <a:effectLst/>
                          <a:latin typeface="Calibri" panose="020F0502020204030204" pitchFamily="34" charset="0"/>
                        </a:rPr>
                        <a:t> Fen Lisesi</a:t>
                      </a:r>
                      <a:endParaRPr lang="tr-TR"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Sungurlu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Fen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439.500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p>
                      <a:pPr algn="l" fontAlgn="ctr"/>
                      <a:r>
                        <a:rPr lang="tr-TR" sz="1300" b="0" i="0" u="none" strike="noStrike" dirty="0" smtClean="0">
                          <a:solidFill>
                            <a:schemeClr val="tx1"/>
                          </a:solidFill>
                          <a:effectLst/>
                          <a:latin typeface="Calibri" panose="020F0502020204030204" pitchFamily="34" charset="0"/>
                        </a:rPr>
                        <a:t>Alaca Fen Lisesi</a:t>
                      </a:r>
                      <a:endParaRPr lang="tr-TR"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Alaca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Fen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434.679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98463">
                <a:tc>
                  <a:txBody>
                    <a:bodyPr/>
                    <a:lstStyle/>
                    <a:p>
                      <a:pPr algn="l" fontAlgn="ctr"/>
                      <a:r>
                        <a:rPr lang="tr-TR" sz="1300" b="0" i="0" u="none" strike="noStrike" dirty="0" err="1" smtClean="0">
                          <a:solidFill>
                            <a:schemeClr val="tx1"/>
                          </a:solidFill>
                          <a:effectLst/>
                          <a:latin typeface="Calibri" panose="020F0502020204030204" pitchFamily="34" charset="0"/>
                        </a:rPr>
                        <a:t>Danişmend</a:t>
                      </a:r>
                      <a:r>
                        <a:rPr lang="tr-TR" sz="1300" b="0" i="0" u="none" strike="noStrike" dirty="0" smtClean="0">
                          <a:solidFill>
                            <a:schemeClr val="tx1"/>
                          </a:solidFill>
                          <a:effectLst/>
                          <a:latin typeface="Calibri" panose="020F0502020204030204" pitchFamily="34" charset="0"/>
                        </a:rPr>
                        <a:t> Fen Lisesi</a:t>
                      </a:r>
                      <a:endParaRPr lang="tr-TR"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İskilip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Fen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408.336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p>
                      <a:pPr algn="l" fontAlgn="ctr"/>
                      <a:r>
                        <a:rPr lang="tr-TR" sz="1300" b="0" i="0" u="none" strike="noStrike" dirty="0" smtClean="0">
                          <a:solidFill>
                            <a:schemeClr val="tx1"/>
                          </a:solidFill>
                          <a:effectLst/>
                          <a:latin typeface="Calibri" panose="020F0502020204030204" pitchFamily="34" charset="0"/>
                        </a:rPr>
                        <a:t>Kargı Fen Lisesi</a:t>
                      </a:r>
                      <a:endParaRPr lang="tr-TR" sz="13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dirty="0">
                          <a:solidFill>
                            <a:srgbClr val="000000"/>
                          </a:solidFill>
                          <a:effectLst/>
                          <a:latin typeface="Calibri" panose="020F0502020204030204" pitchFamily="34" charset="0"/>
                        </a:rPr>
                        <a:t>Kargı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a:solidFill>
                            <a:srgbClr val="000000"/>
                          </a:solidFill>
                          <a:effectLst/>
                          <a:latin typeface="Calibri" panose="020F0502020204030204" pitchFamily="34" charset="0"/>
                        </a:rPr>
                        <a:t>Fen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300" b="0" i="0" u="none" strike="noStrike" dirty="0">
                          <a:solidFill>
                            <a:srgbClr val="000000"/>
                          </a:solidFill>
                          <a:effectLst/>
                          <a:latin typeface="Calibri" panose="020F0502020204030204" pitchFamily="34" charset="0"/>
                        </a:rPr>
                        <a:t>378.734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98463">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1"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1"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0"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1">
                        <a:lnSpc>
                          <a:spcPts val="1275"/>
                        </a:lnSpc>
                        <a:spcBef>
                          <a:spcPct val="0"/>
                        </a:spcBef>
                        <a:spcAft>
                          <a:spcPts val="1013"/>
                        </a:spcAft>
                        <a:buClrTx/>
                        <a:buSzTx/>
                        <a:buFontTx/>
                        <a:buNone/>
                        <a:tabLst/>
                      </a:pPr>
                      <a:endParaRPr kumimoji="0" lang="tr-TR" altLang="tr-TR"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1"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1"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0"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1">
                        <a:lnSpc>
                          <a:spcPts val="1275"/>
                        </a:lnSpc>
                        <a:spcBef>
                          <a:spcPct val="0"/>
                        </a:spcBef>
                        <a:spcAft>
                          <a:spcPts val="1013"/>
                        </a:spcAft>
                        <a:buClrTx/>
                        <a:buSzTx/>
                        <a:buFontTx/>
                        <a:buNone/>
                        <a:tabLst/>
                      </a:pPr>
                      <a:endParaRPr kumimoji="0" lang="tr-TR" altLang="tr-TR"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98463">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1"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1"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1">
                        <a:lnSpc>
                          <a:spcPts val="1275"/>
                        </a:lnSpc>
                        <a:spcBef>
                          <a:spcPct val="0"/>
                        </a:spcBef>
                        <a:spcAft>
                          <a:spcPts val="1013"/>
                        </a:spcAft>
                        <a:buClrTx/>
                        <a:buSzTx/>
                        <a:buFontTx/>
                        <a:buNone/>
                        <a:tabLst/>
                      </a:pPr>
                      <a:endParaRPr kumimoji="0" lang="tr-TR" altLang="tr-TR"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98463">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1"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1"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0"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1">
                        <a:lnSpc>
                          <a:spcPts val="1275"/>
                        </a:lnSpc>
                        <a:spcBef>
                          <a:spcPct val="0"/>
                        </a:spcBef>
                        <a:spcAft>
                          <a:spcPts val="1013"/>
                        </a:spcAft>
                        <a:buClrTx/>
                        <a:buSzTx/>
                        <a:buFontTx/>
                        <a:buNone/>
                        <a:tabLst/>
                      </a:pPr>
                      <a:endParaRPr kumimoji="0" lang="tr-TR" altLang="tr-TR"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1"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1"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l" defTabSz="914400" rtl="0" eaLnBrk="1" fontAlgn="base" latinLnBrk="0" hangingPunct="1">
                        <a:lnSpc>
                          <a:spcPts val="1275"/>
                        </a:lnSpc>
                        <a:spcBef>
                          <a:spcPct val="0"/>
                        </a:spcBef>
                        <a:spcAft>
                          <a:spcPts val="1013"/>
                        </a:spcAft>
                        <a:buClrTx/>
                        <a:buSzTx/>
                        <a:buFontTx/>
                        <a:buNone/>
                        <a:tabLst/>
                      </a:pPr>
                      <a:endParaRPr kumimoji="0" lang="tr-TR" altLang="tr-TR" sz="1400" b="0"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1">
                        <a:lnSpc>
                          <a:spcPts val="1275"/>
                        </a:lnSpc>
                        <a:spcBef>
                          <a:spcPct val="0"/>
                        </a:spcBef>
                        <a:spcAft>
                          <a:spcPts val="1013"/>
                        </a:spcAft>
                        <a:buClrTx/>
                        <a:buSzTx/>
                        <a:buFontTx/>
                        <a:buNone/>
                        <a:tabLst/>
                      </a:pPr>
                      <a:endParaRPr kumimoji="0" lang="tr-TR" altLang="tr-TR"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7 Metin kutusu"/>
          <p:cNvSpPr txBox="1"/>
          <p:nvPr/>
        </p:nvSpPr>
        <p:spPr>
          <a:xfrm>
            <a:off x="2351088" y="260350"/>
            <a:ext cx="6823215" cy="369332"/>
          </a:xfrm>
          <a:prstGeom prst="rect">
            <a:avLst/>
          </a:prstGeom>
          <a:noFill/>
        </p:spPr>
        <p:txBody>
          <a:bodyPr wrap="none">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r>
              <a:rPr lang="tr-TR" altLang="tr-TR" b="1"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          Çorum İli Genelindeki Fen Liseleri 2015 </a:t>
            </a:r>
            <a:r>
              <a:rPr lang="tr-TR" altLang="tr-TR" b="1"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Taban Puanları</a:t>
            </a:r>
          </a:p>
        </p:txBody>
      </p:sp>
    </p:spTree>
    <p:extLst>
      <p:ext uri="{BB962C8B-B14F-4D97-AF65-F5344CB8AC3E}">
        <p14:creationId xmlns:p14="http://schemas.microsoft.com/office/powerpoint/2010/main" val="372253742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231E8399-415D-4A41-82E0-CD21A5420D2E}" type="slidenum">
              <a:rPr lang="tr-TR" altLang="tr-TR" sz="1200">
                <a:solidFill>
                  <a:srgbClr val="888888"/>
                </a:solidFill>
              </a:rPr>
              <a:pPr algn="r" eaLnBrk="1"/>
              <a:t>24</a:t>
            </a:fld>
            <a:endParaRPr lang="tr-TR" altLang="tr-TR"/>
          </a:p>
        </p:txBody>
      </p:sp>
      <p:sp>
        <p:nvSpPr>
          <p:cNvPr id="7" name="6 Dikdörtgen"/>
          <p:cNvSpPr/>
          <p:nvPr/>
        </p:nvSpPr>
        <p:spPr>
          <a:xfrm>
            <a:off x="2279650" y="2997200"/>
            <a:ext cx="7704138" cy="368300"/>
          </a:xfrm>
          <a:prstGeom prst="rect">
            <a:avLst/>
          </a:prstGeom>
        </p:spPr>
        <p:txBody>
          <a:bodyPr>
            <a:spAutoFit/>
          </a:bodyPr>
          <a:lstStyle/>
          <a:p>
            <a:pPr marL="365760" indent="-256032" algn="jus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9" name="8 Dikdörtgen"/>
          <p:cNvSpPr/>
          <p:nvPr/>
        </p:nvSpPr>
        <p:spPr>
          <a:xfrm>
            <a:off x="1919289" y="2636839"/>
            <a:ext cx="8497887" cy="369887"/>
          </a:xfrm>
          <a:prstGeom prst="rect">
            <a:avLst/>
          </a:prstGeom>
        </p:spPr>
        <p:txBody>
          <a:bodyPr>
            <a:spAutoFit/>
          </a:bodyPr>
          <a:lstStyle/>
          <a:p>
            <a:pPr marL="365760" indent="-256032" algn="just">
              <a:buClr>
                <a:schemeClr val="accent3"/>
              </a:buClr>
              <a:buFont typeface="Arial" pitchFamily="34" charset="0"/>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graphicFrame>
        <p:nvGraphicFramePr>
          <p:cNvPr id="10" name="6 Tablo"/>
          <p:cNvGraphicFramePr>
            <a:graphicFrameLocks noGrp="1"/>
          </p:cNvGraphicFramePr>
          <p:nvPr>
            <p:extLst>
              <p:ext uri="{D42A27DB-BD31-4B8C-83A1-F6EECF244321}">
                <p14:modId xmlns:p14="http://schemas.microsoft.com/office/powerpoint/2010/main" val="3661696441"/>
              </p:ext>
            </p:extLst>
          </p:nvPr>
        </p:nvGraphicFramePr>
        <p:xfrm>
          <a:off x="1992313" y="692151"/>
          <a:ext cx="8424863" cy="5759457"/>
        </p:xfrm>
        <a:graphic>
          <a:graphicData uri="http://schemas.openxmlformats.org/drawingml/2006/table">
            <a:tbl>
              <a:tblPr/>
              <a:tblGrid>
                <a:gridCol w="2978974"/>
                <a:gridCol w="2978974"/>
                <a:gridCol w="1023093"/>
                <a:gridCol w="1443822"/>
              </a:tblGrid>
              <a:tr h="466725">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1">
                        <a:lnSpc>
                          <a:spcPts val="1275"/>
                        </a:lnSpc>
                        <a:spcBef>
                          <a:spcPct val="0"/>
                        </a:spcBef>
                        <a:spcAft>
                          <a:spcPts val="1013"/>
                        </a:spcAft>
                        <a:buClrTx/>
                        <a:buSzTx/>
                        <a:buFontTx/>
                        <a:buNone/>
                        <a:tabLst/>
                      </a:pPr>
                      <a:r>
                        <a:rPr kumimoji="0" lang="tr-TR" altLang="tr-TR"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rPr>
                        <a:t>Okul </a:t>
                      </a: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275"/>
                        </a:lnSpc>
                        <a:spcBef>
                          <a:spcPct val="0"/>
                        </a:spcBef>
                        <a:spcAft>
                          <a:spcPts val="1013"/>
                        </a:spcAft>
                        <a:buClrTx/>
                        <a:buSzTx/>
                        <a:buFontTx/>
                        <a:buNone/>
                        <a:tabLst/>
                      </a:pPr>
                      <a:r>
                        <a:rPr kumimoji="0" lang="tr-TR" altLang="tr-TR"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rPr>
                        <a:t>İl / İlçe</a:t>
                      </a: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1">
                        <a:lnSpc>
                          <a:spcPts val="1275"/>
                        </a:lnSpc>
                        <a:spcBef>
                          <a:spcPct val="0"/>
                        </a:spcBef>
                        <a:spcAft>
                          <a:spcPts val="1013"/>
                        </a:spcAft>
                        <a:buClrTx/>
                        <a:buSzTx/>
                        <a:buFontTx/>
                        <a:buNone/>
                        <a:tabLst/>
                      </a:pPr>
                      <a:r>
                        <a:rPr kumimoji="0" lang="tr-TR" altLang="tr-TR" sz="1400" b="1" i="0" u="none" strike="noStrike" cap="none" normalizeH="0" baseline="0" smtClean="0">
                          <a:ln>
                            <a:noFill/>
                          </a:ln>
                          <a:solidFill>
                            <a:srgbClr val="484848"/>
                          </a:solidFill>
                          <a:effectLst/>
                          <a:latin typeface="Helvetica" panose="020B0604020202020204" pitchFamily="34" charset="0"/>
                          <a:cs typeface="Times New Roman" panose="02020603050405020304" pitchFamily="18" charset="0"/>
                          <a:sym typeface="Calibri" panose="020F0502020204030204" pitchFamily="34" charset="0"/>
                        </a:rPr>
                        <a:t>Tür</a:t>
                      </a:r>
                      <a:endParaRPr kumimoji="0" lang="tr-TR" altLang="tr-TR" sz="1400" b="0" i="0" u="none" strike="noStrike" cap="none" normalizeH="0" baseline="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base" latinLnBrk="0" hangingPunct="1">
                        <a:lnSpc>
                          <a:spcPts val="1275"/>
                        </a:lnSpc>
                        <a:spcBef>
                          <a:spcPct val="0"/>
                        </a:spcBef>
                        <a:spcAft>
                          <a:spcPts val="1013"/>
                        </a:spcAft>
                        <a:buClrTx/>
                        <a:buSzTx/>
                        <a:buFontTx/>
                        <a:buNone/>
                        <a:tabLst/>
                      </a:pPr>
                      <a:r>
                        <a:rPr kumimoji="0" lang="tr-TR" altLang="tr-TR" sz="1400" b="1" i="0" u="none" strike="noStrike" cap="none" normalizeH="0" baseline="0" dirty="0" smtClean="0">
                          <a:ln>
                            <a:noFill/>
                          </a:ln>
                          <a:solidFill>
                            <a:srgbClr val="484848"/>
                          </a:solidFill>
                          <a:effectLst/>
                          <a:latin typeface="Helvetica" panose="020B0604020202020204" pitchFamily="34" charset="0"/>
                          <a:cs typeface="Times New Roman" panose="02020603050405020304" pitchFamily="18" charset="0"/>
                          <a:sym typeface="Calibri" panose="020F0502020204030204" pitchFamily="34" charset="0"/>
                        </a:rPr>
                        <a:t>Taban Puan</a:t>
                      </a:r>
                      <a:endParaRPr kumimoji="0" lang="tr-TR" altLang="tr-TR" sz="1400" b="0" i="0" u="none" strike="noStrike" cap="none" normalizeH="0" baseline="0" dirty="0" smtClean="0">
                        <a:ln>
                          <a:noFill/>
                        </a:ln>
                        <a:solidFill>
                          <a:schemeClr val="tx1"/>
                        </a:solidFill>
                        <a:effectLst/>
                        <a:latin typeface="Helvetica" panose="020B0604020202020204" pitchFamily="34" charset="0"/>
                        <a:ea typeface="Calibri" panose="020F0502020204030204" pitchFamily="34" charset="0"/>
                        <a:cs typeface="Times New Roman" panose="02020603050405020304" pitchFamily="18" charset="0"/>
                        <a:sym typeface="Calibri" panose="020F0502020204030204" pitchFamily="34" charset="0"/>
                      </a:endParaRPr>
                    </a:p>
                  </a:txBody>
                  <a:tcPr marL="56399" marR="56399" marT="56398" marB="563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p>
                      <a:pPr algn="l" fontAlgn="ctr"/>
                      <a:r>
                        <a:rPr lang="tr-TR" sz="1100" b="0" i="0" u="none" strike="noStrike" dirty="0">
                          <a:solidFill>
                            <a:srgbClr val="000000"/>
                          </a:solidFill>
                          <a:effectLst/>
                          <a:latin typeface="Calibri" panose="020F0502020204030204" pitchFamily="34" charset="0"/>
                        </a:rPr>
                        <a:t>Osmancık Cumhuriyet 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Osmancık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286.489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p>
                      <a:pPr algn="l" fontAlgn="ctr"/>
                      <a:r>
                        <a:rPr lang="tr-TR" sz="1100" b="0" i="0" u="none" strike="noStrike">
                          <a:solidFill>
                            <a:srgbClr val="000000"/>
                          </a:solidFill>
                          <a:effectLst/>
                          <a:latin typeface="Calibri" panose="020F0502020204030204" pitchFamily="34" charset="0"/>
                        </a:rPr>
                        <a:t>Şehit Nedim Tuğaltay 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Alaca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281.685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p>
                      <a:pPr algn="l" fontAlgn="ctr"/>
                      <a:r>
                        <a:rPr lang="tr-TR" sz="1100" b="0" i="0" u="none" strike="noStrike">
                          <a:solidFill>
                            <a:srgbClr val="000000"/>
                          </a:solidFill>
                          <a:effectLst/>
                          <a:latin typeface="Calibri" panose="020F0502020204030204" pitchFamily="34" charset="0"/>
                        </a:rPr>
                        <a:t>İskilip 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İskilip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281.039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p>
                      <a:pPr algn="l" fontAlgn="ctr"/>
                      <a:r>
                        <a:rPr lang="tr-TR" sz="1100" b="0" i="0" u="none" strike="noStrike">
                          <a:solidFill>
                            <a:srgbClr val="000000"/>
                          </a:solidFill>
                          <a:effectLst/>
                          <a:latin typeface="Calibri" panose="020F0502020204030204" pitchFamily="34" charset="0"/>
                        </a:rPr>
                        <a:t>Akşemseddin 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İskilip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249.647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98463">
                <a:tc>
                  <a:txBody>
                    <a:bodyPr/>
                    <a:lstStyle/>
                    <a:p>
                      <a:pPr algn="l" fontAlgn="ctr"/>
                      <a:r>
                        <a:rPr lang="tr-TR" sz="1100" b="0" i="0" u="none" strike="noStrike">
                          <a:solidFill>
                            <a:srgbClr val="000000"/>
                          </a:solidFill>
                          <a:effectLst/>
                          <a:latin typeface="Calibri" panose="020F0502020204030204" pitchFamily="34" charset="0"/>
                        </a:rPr>
                        <a:t>Bayat 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Bayat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228.229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p>
                      <a:pPr algn="l" fontAlgn="ctr"/>
                      <a:r>
                        <a:rPr lang="tr-TR" sz="1100" b="0" i="0" u="none" strike="noStrike">
                          <a:solidFill>
                            <a:srgbClr val="000000"/>
                          </a:solidFill>
                          <a:effectLst/>
                          <a:latin typeface="Calibri" panose="020F0502020204030204" pitchFamily="34" charset="0"/>
                        </a:rPr>
                        <a:t>Oğuzlar 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Oğuzlar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217.312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p>
                      <a:pPr algn="l" fontAlgn="ctr"/>
                      <a:r>
                        <a:rPr lang="tr-TR" sz="1100" b="0" i="0" u="none" strike="noStrike">
                          <a:solidFill>
                            <a:srgbClr val="000000"/>
                          </a:solidFill>
                          <a:effectLst/>
                          <a:latin typeface="Calibri" panose="020F0502020204030204" pitchFamily="34" charset="0"/>
                        </a:rPr>
                        <a:t>Mecitözü 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Mecitözü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Anadolu Lisesi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139.411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98463">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98463">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98463">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98463">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713">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7 Metin kutusu"/>
          <p:cNvSpPr txBox="1"/>
          <p:nvPr/>
        </p:nvSpPr>
        <p:spPr>
          <a:xfrm>
            <a:off x="2351088" y="260350"/>
            <a:ext cx="7327583" cy="369332"/>
          </a:xfrm>
          <a:prstGeom prst="rect">
            <a:avLst/>
          </a:prstGeom>
          <a:noFill/>
        </p:spPr>
        <p:txBody>
          <a:bodyPr wrap="none">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r>
              <a:rPr lang="tr-TR" altLang="tr-TR" b="1" dirty="0" smtClean="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          Çorum İli Genelindeki Anadolu Liseleri 2015 </a:t>
            </a:r>
            <a:r>
              <a:rPr lang="tr-TR" altLang="tr-TR" b="1" dirty="0">
                <a:solidFill>
                  <a:schemeClr val="tx1"/>
                </a:solidFill>
                <a:effectLst>
                  <a:outerShdw blurRad="38100" dist="38100" dir="2700000" algn="tl">
                    <a:srgbClr val="C0C0C0"/>
                  </a:outerShdw>
                </a:effectLst>
                <a:latin typeface="Arial" panose="020B0604020202020204" pitchFamily="34" charset="0"/>
                <a:cs typeface="Arial" panose="020B0604020202020204" pitchFamily="34" charset="0"/>
              </a:rPr>
              <a:t>Taban Puanları</a:t>
            </a:r>
          </a:p>
        </p:txBody>
      </p:sp>
    </p:spTree>
    <p:extLst>
      <p:ext uri="{BB962C8B-B14F-4D97-AF65-F5344CB8AC3E}">
        <p14:creationId xmlns:p14="http://schemas.microsoft.com/office/powerpoint/2010/main" val="222308844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37BA120D-B8D1-4E98-8C81-C8FA87E3AE6C}" type="slidenum">
              <a:rPr lang="tr-TR" altLang="tr-TR" sz="1200">
                <a:solidFill>
                  <a:srgbClr val="888888"/>
                </a:solidFill>
              </a:rPr>
              <a:pPr algn="r" eaLnBrk="1"/>
              <a:t>25</a:t>
            </a:fld>
            <a:endParaRPr lang="tr-TR" altLang="tr-TR"/>
          </a:p>
        </p:txBody>
      </p:sp>
      <p:sp>
        <p:nvSpPr>
          <p:cNvPr id="26629" name="Text Box 10"/>
          <p:cNvSpPr txBox="1">
            <a:spLocks noChangeArrowheads="1"/>
          </p:cNvSpPr>
          <p:nvPr/>
        </p:nvSpPr>
        <p:spPr bwMode="auto">
          <a:xfrm>
            <a:off x="5805114" y="777876"/>
            <a:ext cx="56966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lvl="1" eaLnBrk="1">
              <a:spcBef>
                <a:spcPct val="50000"/>
              </a:spcBef>
            </a:pPr>
            <a:r>
              <a:rPr lang="tr-TR" altLang="tr-TR" sz="2800" b="1" dirty="0">
                <a:solidFill>
                  <a:schemeClr val="accent1"/>
                </a:solidFill>
                <a:latin typeface="Verdana" panose="020B0604030504040204" pitchFamily="34" charset="0"/>
              </a:rPr>
              <a:t> </a:t>
            </a:r>
            <a:r>
              <a:rPr lang="tr-TR" altLang="tr-TR" sz="2800" b="1" dirty="0" smtClean="0">
                <a:solidFill>
                  <a:schemeClr val="accent1"/>
                </a:solidFill>
                <a:latin typeface="Verdana" panose="020B0604030504040204" pitchFamily="34" charset="0"/>
              </a:rPr>
              <a:t>Serkan KABALAK Psikolojik Danışman </a:t>
            </a:r>
            <a:endParaRPr lang="tr-TR" altLang="tr-TR" sz="2800" b="1" dirty="0">
              <a:solidFill>
                <a:schemeClr val="accent1"/>
              </a:solidFill>
              <a:latin typeface="Times New Roman" panose="02020603050405020304" pitchFamily="18" charset="0"/>
            </a:endParaRPr>
          </a:p>
        </p:txBody>
      </p:sp>
      <p:sp>
        <p:nvSpPr>
          <p:cNvPr id="26630" name="AutoShape 3"/>
          <p:cNvSpPr>
            <a:spLocks/>
          </p:cNvSpPr>
          <p:nvPr/>
        </p:nvSpPr>
        <p:spPr bwMode="auto">
          <a:xfrm>
            <a:off x="2063750" y="2708275"/>
            <a:ext cx="8135938" cy="3384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tr-TR"/>
          </a:p>
        </p:txBody>
      </p:sp>
      <p:sp>
        <p:nvSpPr>
          <p:cNvPr id="9" name="8 Dikdörtgen"/>
          <p:cNvSpPr/>
          <p:nvPr/>
        </p:nvSpPr>
        <p:spPr>
          <a:xfrm>
            <a:off x="2351088" y="3284539"/>
            <a:ext cx="7777162" cy="369887"/>
          </a:xfrm>
          <a:prstGeom prst="rect">
            <a:avLst/>
          </a:prstGeom>
        </p:spPr>
        <p:txBody>
          <a:bodyPr>
            <a:spAutoFit/>
          </a:bodyPr>
          <a:lstStyle/>
          <a:p>
            <a:pPr marL="365760" indent="-256032" algn="jus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26632" name="10 Dikdörtgen"/>
          <p:cNvSpPr>
            <a:spLocks noChangeArrowheads="1"/>
          </p:cNvSpPr>
          <p:nvPr/>
        </p:nvSpPr>
        <p:spPr bwMode="auto">
          <a:xfrm>
            <a:off x="1524001" y="3429000"/>
            <a:ext cx="8964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just">
              <a:buClr>
                <a:srgbClr val="FFFFFF"/>
              </a:buClr>
            </a:pPr>
            <a:r>
              <a:rPr lang="tr-TR" altLang="tr-TR" b="1">
                <a:solidFill>
                  <a:srgbClr val="0070C0"/>
                </a:solidFill>
                <a:latin typeface="Comic Sans MS" panose="030F0702030302020204" pitchFamily="66" charset="0"/>
              </a:rPr>
              <a:t> </a:t>
            </a:r>
          </a:p>
        </p:txBody>
      </p:sp>
      <p:sp>
        <p:nvSpPr>
          <p:cNvPr id="12" name="11 Dikdörtgen"/>
          <p:cNvSpPr/>
          <p:nvPr/>
        </p:nvSpPr>
        <p:spPr>
          <a:xfrm>
            <a:off x="1524000" y="3071813"/>
            <a:ext cx="9144000" cy="646112"/>
          </a:xfrm>
          <a:prstGeom prst="rect">
            <a:avLst/>
          </a:prstGeom>
        </p:spPr>
        <p:txBody>
          <a:bodyPr>
            <a:spAutoFit/>
          </a:bodyPr>
          <a:lstStyle/>
          <a:p>
            <a:pPr marL="365760" indent="-256032" algn="just">
              <a:buClr>
                <a:schemeClr val="accent3"/>
              </a:buClr>
              <a:defRPr/>
            </a:pPr>
            <a:r>
              <a:rPr lang="tr-TR" b="1" dirty="0">
                <a:solidFill>
                  <a:srgbClr val="0070C0"/>
                </a:solidFill>
                <a:latin typeface="Comic Sans MS" pitchFamily="66" charset="0"/>
                <a:ea typeface="Calibri" panose="020F0502020204030204" pitchFamily="34" charset="0"/>
                <a:cs typeface="Calibri" pitchFamily="34" charset="0"/>
              </a:rPr>
              <a:t> </a:t>
            </a:r>
          </a:p>
          <a:p>
            <a:pPr marL="365760" indent="-256032" algn="just">
              <a:buClr>
                <a:schemeClr val="accent3"/>
              </a:buClr>
              <a:defRPr/>
            </a:pPr>
            <a:endParaRPr lang="tr-TR" b="1" dirty="0">
              <a:solidFill>
                <a:srgbClr val="FF0000"/>
              </a:solidFill>
              <a:latin typeface="Comic Sans MS" pitchFamily="66" charset="0"/>
              <a:ea typeface="Calibri" panose="020F0502020204030204" pitchFamily="34" charset="0"/>
              <a:cs typeface="Calibri" pitchFamily="34" charset="0"/>
            </a:endParaRPr>
          </a:p>
        </p:txBody>
      </p:sp>
      <p:pic>
        <p:nvPicPr>
          <p:cNvPr id="1026" name="Picture 2" descr="http://www.amerikaliturk.com/media/images/news/tesekk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2" y="2906526"/>
            <a:ext cx="6722325" cy="3951474"/>
          </a:xfrm>
          <a:prstGeom prst="rect">
            <a:avLst/>
          </a:prstGeom>
          <a:noFill/>
          <a:extLst>
            <a:ext uri="{909E8E84-426E-40DD-AFC4-6F175D3DCCD1}">
              <a14:hiddenFill xmlns:a14="http://schemas.microsoft.com/office/drawing/2010/main">
                <a:solidFill>
                  <a:srgbClr val="FFFFFF"/>
                </a:solidFill>
              </a14:hiddenFill>
            </a:ext>
          </a:extLst>
        </p:spPr>
      </p:pic>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3415" y="4948518"/>
            <a:ext cx="3074895" cy="2040634"/>
          </a:xfrm>
          <a:prstGeom prst="rect">
            <a:avLst/>
          </a:prstGeom>
        </p:spPr>
      </p:pic>
    </p:spTree>
    <p:extLst>
      <p:ext uri="{BB962C8B-B14F-4D97-AF65-F5344CB8AC3E}">
        <p14:creationId xmlns:p14="http://schemas.microsoft.com/office/powerpoint/2010/main" val="328061120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Dikdörtgen"/>
          <p:cNvSpPr>
            <a:spLocks noChangeArrowheads="1"/>
          </p:cNvSpPr>
          <p:nvPr/>
        </p:nvSpPr>
        <p:spPr bwMode="auto">
          <a:xfrm>
            <a:off x="1631950" y="2532064"/>
            <a:ext cx="8764588"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just">
              <a:buFont typeface="Arial" panose="020B0604020202020204" pitchFamily="34" charset="0"/>
              <a:buChar char="•"/>
            </a:pPr>
            <a:r>
              <a:rPr lang="tr-TR" altLang="tr-TR" sz="2000" dirty="0"/>
              <a:t>Bu sisteme göre altı temel ders için (Türkçe, Matematik, Fen ve Teknoloji, TC İnkılap Tarihi, Yabancı Dil, Din Kültürü ve Ahlak Bilgisi) 8'inci sınıfta öğretmen tarafından dönemsel olarak yapılan yazılı sınavlardan bir tanesi ortak olarak gerçekleştirilir. </a:t>
            </a:r>
          </a:p>
          <a:p>
            <a:pPr algn="just">
              <a:buFont typeface="Arial" panose="020B0604020202020204" pitchFamily="34" charset="0"/>
              <a:buChar char="•"/>
            </a:pPr>
            <a:r>
              <a:rPr lang="tr-TR" altLang="tr-TR" sz="2000" dirty="0"/>
              <a:t>Eğer dersin </a:t>
            </a:r>
            <a:r>
              <a:rPr lang="tr-TR" altLang="tr-TR" sz="2000" b="1" dirty="0"/>
              <a:t>iki yazılısı </a:t>
            </a:r>
            <a:r>
              <a:rPr lang="tr-TR" altLang="tr-TR" sz="2000" dirty="0"/>
              <a:t>olacaksa (Din </a:t>
            </a:r>
            <a:r>
              <a:rPr lang="tr-TR" altLang="tr-TR" sz="2000" dirty="0" err="1"/>
              <a:t>Kültürü,İnkilap</a:t>
            </a:r>
            <a:r>
              <a:rPr lang="tr-TR" altLang="tr-TR" sz="2000" dirty="0"/>
              <a:t> Tarihi ) , birinci yazılı ortak yazılı sınav olarak yapılır. </a:t>
            </a:r>
          </a:p>
          <a:p>
            <a:pPr algn="just">
              <a:buFont typeface="Arial" panose="020B0604020202020204" pitchFamily="34" charset="0"/>
              <a:buChar char="•"/>
            </a:pPr>
            <a:r>
              <a:rPr lang="tr-TR" altLang="tr-TR" sz="2000" dirty="0"/>
              <a:t>Eğer dersin </a:t>
            </a:r>
            <a:r>
              <a:rPr lang="tr-TR" altLang="tr-TR" sz="2000" b="1" dirty="0"/>
              <a:t>üç yazılısı </a:t>
            </a:r>
            <a:r>
              <a:rPr lang="tr-TR" altLang="tr-TR" sz="2000" dirty="0"/>
              <a:t>olacaksa ( </a:t>
            </a:r>
            <a:r>
              <a:rPr lang="tr-TR" altLang="tr-TR" sz="2000" dirty="0" err="1"/>
              <a:t>Türkçe,Matematik,Fen</a:t>
            </a:r>
            <a:r>
              <a:rPr lang="tr-TR" altLang="tr-TR" sz="2000" dirty="0"/>
              <a:t> ve </a:t>
            </a:r>
            <a:r>
              <a:rPr lang="tr-TR" altLang="tr-TR" sz="2000" dirty="0" err="1"/>
              <a:t>Teknoloji,İngilizce</a:t>
            </a:r>
            <a:r>
              <a:rPr lang="tr-TR" altLang="tr-TR" sz="2000" dirty="0"/>
              <a:t>  ), ikinci yazılı ortak yazılı sınav olarak yapılır.</a:t>
            </a:r>
          </a:p>
          <a:p>
            <a:pPr algn="just">
              <a:buFont typeface="Arial" panose="020B0604020202020204" pitchFamily="34" charset="0"/>
              <a:buChar char="•"/>
            </a:pPr>
            <a:r>
              <a:rPr lang="tr-TR" altLang="tr-TR" sz="2000" dirty="0"/>
              <a:t>Yani Türkiye genelindeki tüm 8.sınıflar ikinci yazılı için aynı gün, aynı saatte, aynı sorularla yazılı olurlar.</a:t>
            </a:r>
          </a:p>
          <a:p>
            <a:pPr>
              <a:buFont typeface="Arial" panose="020B0604020202020204" pitchFamily="34" charset="0"/>
              <a:buChar char="•"/>
            </a:pPr>
            <a:endParaRPr lang="tr-TR" altLang="tr-TR" sz="2000" dirty="0">
              <a:latin typeface="Arial Narrow" panose="020B0606020202030204" pitchFamily="34" charset="0"/>
            </a:endParaRPr>
          </a:p>
          <a:p>
            <a:pPr algn="just">
              <a:lnSpc>
                <a:spcPct val="150000"/>
              </a:lnSpc>
              <a:buFont typeface="Arial" panose="020B0604020202020204" pitchFamily="34" charset="0"/>
              <a:buChar char="•"/>
            </a:pPr>
            <a:endParaRPr lang="tr-TR" altLang="tr-TR" b="1" dirty="0">
              <a:solidFill>
                <a:srgbClr val="0070C0"/>
              </a:solidFill>
              <a:latin typeface="Arial" panose="020B0604020202020204" pitchFamily="34" charset="0"/>
              <a:cs typeface="Arial" panose="020B0604020202020204" pitchFamily="34" charset="0"/>
            </a:endParaRPr>
          </a:p>
        </p:txBody>
      </p:sp>
      <p:sp>
        <p:nvSpPr>
          <p:cNvPr id="2" name="Dalga 1"/>
          <p:cNvSpPr/>
          <p:nvPr/>
        </p:nvSpPr>
        <p:spPr>
          <a:xfrm>
            <a:off x="3424519" y="-53785"/>
            <a:ext cx="5683623" cy="2585849"/>
          </a:xfrm>
          <a:prstGeom prst="wave">
            <a:avLst/>
          </a:prstGeom>
          <a:effectLst>
            <a:innerShdw blurRad="63500" dist="50800" dir="189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tr-TR" altLang="tr-TR" sz="3600" b="1" dirty="0" smtClean="0">
                <a:solidFill>
                  <a:schemeClr val="tx1"/>
                </a:solidFill>
                <a:effectLst>
                  <a:outerShdw blurRad="38100" dist="38100" dir="2700000" algn="tl">
                    <a:srgbClr val="C0C0C0"/>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TEOG Sınav sistemi nedir?</a:t>
            </a:r>
            <a:endParaRPr lang="tr-TR" altLang="tr-TR" sz="3600" b="1" dirty="0">
              <a:solidFill>
                <a:schemeClr val="tx1"/>
              </a:solidFill>
              <a:effectLst>
                <a:outerShdw blurRad="38100" dist="38100" dir="2700000" algn="tl">
                  <a:srgbClr val="C0C0C0"/>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404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43E5201A-53E4-4E08-BA0E-D310CFD26449}" type="slidenum">
              <a:rPr lang="tr-TR" altLang="tr-TR" sz="1200">
                <a:solidFill>
                  <a:srgbClr val="888888"/>
                </a:solidFill>
              </a:rPr>
              <a:pPr algn="r" eaLnBrk="1"/>
              <a:t>4</a:t>
            </a:fld>
            <a:endParaRPr lang="tr-TR" altLang="tr-TR"/>
          </a:p>
        </p:txBody>
      </p:sp>
      <p:sp>
        <p:nvSpPr>
          <p:cNvPr id="6148" name="AutoShape 4"/>
          <p:cNvSpPr>
            <a:spLocks/>
          </p:cNvSpPr>
          <p:nvPr/>
        </p:nvSpPr>
        <p:spPr bwMode="auto">
          <a:xfrm>
            <a:off x="1981200" y="858838"/>
            <a:ext cx="7892023" cy="157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marL="0" lvl="1" algn="ctr"/>
            <a:r>
              <a:rPr lang="tr-TR" altLang="tr-TR" sz="3200" b="1" dirty="0">
                <a:solidFill>
                  <a:schemeClr val="tx1"/>
                </a:solidFill>
                <a:latin typeface="Arial Narrow" panose="020B0606020202030204" pitchFamily="34" charset="0"/>
              </a:rPr>
              <a:t>8.SINIFLARIN </a:t>
            </a:r>
            <a:br>
              <a:rPr lang="tr-TR" altLang="tr-TR" sz="3200" b="1" dirty="0">
                <a:solidFill>
                  <a:schemeClr val="tx1"/>
                </a:solidFill>
                <a:latin typeface="Arial Narrow" panose="020B0606020202030204" pitchFamily="34" charset="0"/>
              </a:rPr>
            </a:br>
            <a:r>
              <a:rPr lang="tr-TR" altLang="tr-TR" sz="3200" b="1" dirty="0">
                <a:solidFill>
                  <a:schemeClr val="tx1"/>
                </a:solidFill>
                <a:latin typeface="Arial Narrow" panose="020B0606020202030204" pitchFamily="34" charset="0"/>
              </a:rPr>
              <a:t>PARASIZ  YATILILIK VE BURSLULUK HAKKI</a:t>
            </a:r>
            <a:endParaRPr lang="tr-TR" altLang="tr-TR" sz="3200" dirty="0">
              <a:solidFill>
                <a:schemeClr val="tx1"/>
              </a:solidFill>
              <a:latin typeface="Arial Narrow" panose="020B0606020202030204" pitchFamily="34" charset="0"/>
            </a:endParaRPr>
          </a:p>
        </p:txBody>
      </p:sp>
      <p:sp>
        <p:nvSpPr>
          <p:cNvPr id="6149" name="Text Box 10"/>
          <p:cNvSpPr txBox="1">
            <a:spLocks noChangeArrowheads="1"/>
          </p:cNvSpPr>
          <p:nvPr/>
        </p:nvSpPr>
        <p:spPr bwMode="auto">
          <a:xfrm>
            <a:off x="1582738" y="765176"/>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lvl="1" eaLnBrk="1">
              <a:spcBef>
                <a:spcPct val="50000"/>
              </a:spcBef>
            </a:pPr>
            <a:r>
              <a:rPr lang="tr-TR" altLang="tr-TR" sz="2800" b="1">
                <a:solidFill>
                  <a:schemeClr val="accent1"/>
                </a:solidFill>
                <a:latin typeface="Verdana" panose="020B0604030504040204" pitchFamily="34" charset="0"/>
              </a:rPr>
              <a:t> </a:t>
            </a:r>
            <a:endParaRPr lang="tr-TR" altLang="tr-TR" sz="2800" b="1">
              <a:solidFill>
                <a:schemeClr val="accent1"/>
              </a:solidFill>
              <a:latin typeface="Times New Roman" panose="02020603050405020304" pitchFamily="18" charset="0"/>
            </a:endParaRPr>
          </a:p>
        </p:txBody>
      </p:sp>
      <p:sp>
        <p:nvSpPr>
          <p:cNvPr id="6150" name="AutoShape 3"/>
          <p:cNvSpPr>
            <a:spLocks/>
          </p:cNvSpPr>
          <p:nvPr/>
        </p:nvSpPr>
        <p:spPr bwMode="auto">
          <a:xfrm>
            <a:off x="2063750" y="2708275"/>
            <a:ext cx="8135938" cy="3384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tr-TR"/>
          </a:p>
        </p:txBody>
      </p:sp>
      <p:sp>
        <p:nvSpPr>
          <p:cNvPr id="9" name="8 Dikdörtgen"/>
          <p:cNvSpPr/>
          <p:nvPr/>
        </p:nvSpPr>
        <p:spPr>
          <a:xfrm>
            <a:off x="2351088" y="3284539"/>
            <a:ext cx="7777162" cy="369887"/>
          </a:xfrm>
          <a:prstGeom prst="rect">
            <a:avLst/>
          </a:prstGeom>
        </p:spPr>
        <p:txBody>
          <a:bodyPr>
            <a:spAutoFit/>
          </a:bodyPr>
          <a:lstStyle/>
          <a:p>
            <a:pPr marL="365760" indent="-256032" algn="just">
              <a:buClr>
                <a:schemeClr val="accent3"/>
              </a:buClr>
              <a:buFont typeface="Georgia"/>
              <a:buChar char="•"/>
              <a:defRPr/>
            </a:pPr>
            <a:endParaRPr lang="tr-TR" b="1" dirty="0">
              <a:solidFill>
                <a:srgbClr val="0070C0"/>
              </a:solidFill>
              <a:latin typeface="Comic Sans MS" pitchFamily="66" charset="0"/>
              <a:ea typeface="Calibri" panose="020F0502020204030204" pitchFamily="34" charset="0"/>
              <a:cs typeface="Calibri" pitchFamily="34" charset="0"/>
            </a:endParaRPr>
          </a:p>
        </p:txBody>
      </p:sp>
      <p:sp>
        <p:nvSpPr>
          <p:cNvPr id="6152" name="10 Dikdörtgen"/>
          <p:cNvSpPr>
            <a:spLocks noChangeArrowheads="1"/>
          </p:cNvSpPr>
          <p:nvPr/>
        </p:nvSpPr>
        <p:spPr bwMode="auto">
          <a:xfrm>
            <a:off x="1524001" y="3429000"/>
            <a:ext cx="8964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just">
              <a:buClr>
                <a:srgbClr val="FFFFFF"/>
              </a:buClr>
            </a:pPr>
            <a:r>
              <a:rPr lang="tr-TR" altLang="tr-TR" b="1">
                <a:solidFill>
                  <a:srgbClr val="0070C0"/>
                </a:solidFill>
                <a:latin typeface="Comic Sans MS" panose="030F0702030302020204" pitchFamily="66" charset="0"/>
              </a:rPr>
              <a:t> </a:t>
            </a:r>
          </a:p>
        </p:txBody>
      </p:sp>
      <p:sp>
        <p:nvSpPr>
          <p:cNvPr id="12" name="11 Dikdörtgen"/>
          <p:cNvSpPr/>
          <p:nvPr/>
        </p:nvSpPr>
        <p:spPr>
          <a:xfrm>
            <a:off x="1524000" y="3071813"/>
            <a:ext cx="9144000" cy="646112"/>
          </a:xfrm>
          <a:prstGeom prst="rect">
            <a:avLst/>
          </a:prstGeom>
        </p:spPr>
        <p:txBody>
          <a:bodyPr>
            <a:spAutoFit/>
          </a:bodyPr>
          <a:lstStyle/>
          <a:p>
            <a:pPr marL="365760" indent="-256032" algn="just">
              <a:buClr>
                <a:schemeClr val="accent3"/>
              </a:buClr>
              <a:defRPr/>
            </a:pPr>
            <a:r>
              <a:rPr lang="tr-TR" b="1" dirty="0">
                <a:solidFill>
                  <a:srgbClr val="0070C0"/>
                </a:solidFill>
                <a:latin typeface="Comic Sans MS" pitchFamily="66" charset="0"/>
                <a:ea typeface="Calibri" panose="020F0502020204030204" pitchFamily="34" charset="0"/>
                <a:cs typeface="Calibri" pitchFamily="34" charset="0"/>
              </a:rPr>
              <a:t> </a:t>
            </a:r>
          </a:p>
          <a:p>
            <a:pPr marL="365760" indent="-256032" algn="just">
              <a:buClr>
                <a:schemeClr val="accent3"/>
              </a:buClr>
              <a:defRPr/>
            </a:pPr>
            <a:endParaRPr lang="tr-TR" b="1" dirty="0">
              <a:solidFill>
                <a:srgbClr val="FF0000"/>
              </a:solidFill>
              <a:latin typeface="Comic Sans MS" pitchFamily="66" charset="0"/>
              <a:ea typeface="Calibri" panose="020F0502020204030204" pitchFamily="34" charset="0"/>
              <a:cs typeface="Calibri" pitchFamily="34" charset="0"/>
            </a:endParaRPr>
          </a:p>
        </p:txBody>
      </p:sp>
      <p:sp>
        <p:nvSpPr>
          <p:cNvPr id="6154" name="Metin kutusu 5"/>
          <p:cNvSpPr txBox="1">
            <a:spLocks noChangeArrowheads="1"/>
          </p:cNvSpPr>
          <p:nvPr/>
        </p:nvSpPr>
        <p:spPr bwMode="auto">
          <a:xfrm>
            <a:off x="2168525" y="3276600"/>
            <a:ext cx="81422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just"/>
            <a:r>
              <a:rPr lang="tr-TR" altLang="tr-TR" sz="2800">
                <a:solidFill>
                  <a:schemeClr val="tx1"/>
                </a:solidFill>
                <a:latin typeface="Arial Narrow" panose="020B0606020202030204" pitchFamily="34" charset="0"/>
                <a:ea typeface="MS PGothic" panose="020B0600070205080204" pitchFamily="34" charset="-128"/>
              </a:rPr>
              <a:t>8. Sınıfta Parasız yatılılık ve bursluluk hakkından faydalanmayı arzu eden öğrenciler ek olarak Parasız yatılılık ve bursluluk sınavına (PYSB) tabii tutulmayacak, ortaöğretime yerleştirmeye esas puanı ile bu hakkı kazanıp kazanmadığı belli olacaktır.</a:t>
            </a:r>
          </a:p>
        </p:txBody>
      </p:sp>
    </p:spTree>
    <p:extLst>
      <p:ext uri="{BB962C8B-B14F-4D97-AF65-F5344CB8AC3E}">
        <p14:creationId xmlns:p14="http://schemas.microsoft.com/office/powerpoint/2010/main" val="381416370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4"/>
          <p:cNvSpPr>
            <a:spLocks/>
          </p:cNvSpPr>
          <p:nvPr/>
        </p:nvSpPr>
        <p:spPr bwMode="auto">
          <a:xfrm>
            <a:off x="2977122" y="435723"/>
            <a:ext cx="6901983" cy="1508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eaLnBrk="1"/>
            <a:r>
              <a:rPr lang="tr-TR" altLang="tr-TR" sz="4400" b="1" dirty="0">
                <a:effectLst>
                  <a:reflection blurRad="6350" stA="55000" endA="300" endPos="45500" dir="5400000" sy="-100000" algn="bl" rotWithShape="0"/>
                </a:effectLst>
                <a:latin typeface="Arial Narrow" panose="020B0606020202030204" pitchFamily="34" charset="0"/>
              </a:rPr>
              <a:t>Birinci Dönem Sınav Günleri</a:t>
            </a:r>
            <a:endParaRPr lang="tr-TR" altLang="tr-TR" sz="4400" b="1" dirty="0">
              <a:solidFill>
                <a:schemeClr val="bg1"/>
              </a:solidFill>
              <a:effectLst>
                <a:reflection blurRad="6350" stA="55000" endA="300" endPos="45500" dir="5400000" sy="-100000" algn="bl" rotWithShape="0"/>
              </a:effectLst>
              <a:latin typeface="Arial Narrow" panose="020B0606020202030204" pitchFamily="34" charset="0"/>
              <a:cs typeface="Arial" panose="020B0604020202020204" pitchFamily="34" charset="0"/>
            </a:endParaRPr>
          </a:p>
        </p:txBody>
      </p:sp>
      <p:graphicFrame>
        <p:nvGraphicFramePr>
          <p:cNvPr id="6" name="Tablo 5"/>
          <p:cNvGraphicFramePr>
            <a:graphicFrameLocks noGrp="1"/>
          </p:cNvGraphicFramePr>
          <p:nvPr/>
        </p:nvGraphicFramePr>
        <p:xfrm>
          <a:off x="2063751" y="2349501"/>
          <a:ext cx="8208963" cy="3455991"/>
        </p:xfrm>
        <a:graphic>
          <a:graphicData uri="http://schemas.openxmlformats.org/drawingml/2006/table">
            <a:tbl>
              <a:tblPr/>
              <a:tblGrid>
                <a:gridCol w="2166938"/>
                <a:gridCol w="1287462"/>
                <a:gridCol w="2593975"/>
                <a:gridCol w="2160588"/>
              </a:tblGrid>
              <a:tr h="679450">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FFFFFF"/>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SINAV GÜNÜ</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26"/>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FFFFFF"/>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SAATİ</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26"/>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FFFFFF"/>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DERS</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26"/>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FFFFFF"/>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SINAV SÜRESİ</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26"/>
                    </a:solidFill>
                  </a:tcPr>
                </a:tc>
              </a:tr>
              <a:tr h="395288">
                <a:tc rowSpan="3">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25 KASIM ÇARŞAMBA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09.00</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TÜRKÇE</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40 DAKİKA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r>
              <a:tr h="395288">
                <a:tc vMerge="1">
                  <a:txBody>
                    <a:bodyPr/>
                    <a:lstStyle/>
                    <a:p>
                      <a:endParaRPr lang="tr-TR"/>
                    </a:p>
                  </a:txBody>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10.10</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MATEMATİK</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40 DAKİKA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r>
              <a:tr h="407988">
                <a:tc vMerge="1">
                  <a:txBody>
                    <a:bodyPr/>
                    <a:lstStyle/>
                    <a:p>
                      <a:endParaRPr lang="tr-TR"/>
                    </a:p>
                  </a:txBody>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11.20</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DİN KÜLTÜRÜ</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40 DAKİKA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r>
              <a:tr h="379413">
                <a:tc gridSpan="4">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 </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95288">
                <a:tc rowSpan="3">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26 KASIM PERŞEMBE</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09.00</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FEN VE TEKNOLOJİ</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40 DAKİKA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r>
              <a:tr h="395288">
                <a:tc vMerge="1">
                  <a:txBody>
                    <a:bodyPr/>
                    <a:lstStyle/>
                    <a:p>
                      <a:endParaRPr lang="tr-TR"/>
                    </a:p>
                  </a:txBody>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10.10</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İNKILAP TARİHİ</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40 DAKİKA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r>
              <a:tr h="407988">
                <a:tc vMerge="1">
                  <a:txBody>
                    <a:bodyPr/>
                    <a:lstStyle/>
                    <a:p>
                      <a:endParaRPr lang="tr-TR"/>
                    </a:p>
                  </a:txBody>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11.20</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YABANCI DİL</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40 DAKİKA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r>
            </a:tbl>
          </a:graphicData>
        </a:graphic>
      </p:graphicFrame>
    </p:spTree>
    <p:extLst>
      <p:ext uri="{BB962C8B-B14F-4D97-AF65-F5344CB8AC3E}">
        <p14:creationId xmlns:p14="http://schemas.microsoft.com/office/powerpoint/2010/main" val="3900286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32F671F6-0185-41BB-BF8D-E6BAC9823331}" type="slidenum">
              <a:rPr lang="tr-TR" altLang="tr-TR" sz="1200">
                <a:solidFill>
                  <a:srgbClr val="888888"/>
                </a:solidFill>
              </a:rPr>
              <a:pPr algn="r" eaLnBrk="1"/>
              <a:t>6</a:t>
            </a:fld>
            <a:endParaRPr lang="tr-TR" altLang="tr-TR"/>
          </a:p>
        </p:txBody>
      </p:sp>
      <p:sp>
        <p:nvSpPr>
          <p:cNvPr id="8196" name="AutoShape 3"/>
          <p:cNvSpPr>
            <a:spLocks/>
          </p:cNvSpPr>
          <p:nvPr/>
        </p:nvSpPr>
        <p:spPr bwMode="auto">
          <a:xfrm>
            <a:off x="1524001" y="122238"/>
            <a:ext cx="4346575" cy="2227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tr-TR"/>
          </a:p>
        </p:txBody>
      </p:sp>
      <p:sp>
        <p:nvSpPr>
          <p:cNvPr id="8197" name="AutoShape 4"/>
          <p:cNvSpPr>
            <a:spLocks/>
          </p:cNvSpPr>
          <p:nvPr/>
        </p:nvSpPr>
        <p:spPr bwMode="auto">
          <a:xfrm>
            <a:off x="2360099" y="733426"/>
            <a:ext cx="7020953" cy="1508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eaLnBrk="1"/>
            <a:r>
              <a:rPr lang="tr-TR" altLang="tr-TR" sz="4400" b="1" dirty="0">
                <a:latin typeface="Arial Narrow" panose="020B0606020202030204" pitchFamily="34" charset="0"/>
              </a:rPr>
              <a:t>İkinci Dönem Sınav Günleri</a:t>
            </a:r>
            <a:endParaRPr lang="tr-TR" altLang="tr-TR" b="1" dirty="0">
              <a:latin typeface="Arial Narrow" panose="020B0606020202030204" pitchFamily="34" charset="0"/>
              <a:cs typeface="Arial" panose="020B0604020202020204" pitchFamily="34" charset="0"/>
            </a:endParaRPr>
          </a:p>
        </p:txBody>
      </p:sp>
      <p:sp>
        <p:nvSpPr>
          <p:cNvPr id="8198" name="Text Box 285"/>
          <p:cNvSpPr txBox="1">
            <a:spLocks noChangeArrowheads="1"/>
          </p:cNvSpPr>
          <p:nvPr/>
        </p:nvSpPr>
        <p:spPr bwMode="auto">
          <a:xfrm>
            <a:off x="1524000" y="25654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just">
              <a:spcBef>
                <a:spcPts val="1200"/>
              </a:spcBef>
            </a:pPr>
            <a:endParaRPr lang="tr-TR" altLang="tr-TR" sz="2000" b="1">
              <a:solidFill>
                <a:schemeClr val="tx1"/>
              </a:solidFill>
              <a:latin typeface="Verdana" panose="020B0604030504040204" pitchFamily="34" charset="0"/>
            </a:endParaRPr>
          </a:p>
        </p:txBody>
      </p:sp>
      <p:graphicFrame>
        <p:nvGraphicFramePr>
          <p:cNvPr id="9" name="Tablo 8"/>
          <p:cNvGraphicFramePr>
            <a:graphicFrameLocks noGrp="1"/>
          </p:cNvGraphicFramePr>
          <p:nvPr/>
        </p:nvGraphicFramePr>
        <p:xfrm>
          <a:off x="2025651" y="2349501"/>
          <a:ext cx="8208963" cy="3311529"/>
        </p:xfrm>
        <a:graphic>
          <a:graphicData uri="http://schemas.openxmlformats.org/drawingml/2006/table">
            <a:tbl>
              <a:tblPr/>
              <a:tblGrid>
                <a:gridCol w="2168525"/>
                <a:gridCol w="1285875"/>
                <a:gridCol w="2595563"/>
                <a:gridCol w="2159000"/>
              </a:tblGrid>
              <a:tr h="534988">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FFFFFF"/>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SINAV GÜNÜ</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26"/>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FFFFFF"/>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SAATİ</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26"/>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FFFFFF"/>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DERS</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26"/>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1" i="0" u="none" strike="noStrike" cap="none" normalizeH="0" baseline="0" smtClean="0">
                          <a:ln>
                            <a:noFill/>
                          </a:ln>
                          <a:solidFill>
                            <a:srgbClr val="FFFFFF"/>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SINAV SÜRESİ</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62626"/>
                    </a:solidFill>
                  </a:tcPr>
                </a:tc>
              </a:tr>
              <a:tr h="395288">
                <a:tc rowSpan="3">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27 NİSAN</a:t>
                      </a:r>
                    </a:p>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ÇARŞAMBA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09.00</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TÜRKÇE</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40 DAKİKA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r>
              <a:tr h="395288">
                <a:tc vMerge="1">
                  <a:txBody>
                    <a:bodyPr/>
                    <a:lstStyle/>
                    <a:p>
                      <a:endParaRPr lang="tr-TR"/>
                    </a:p>
                  </a:txBody>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10.10</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MATEMATİK</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40 DAKİKA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r>
              <a:tr h="407988">
                <a:tc vMerge="1">
                  <a:txBody>
                    <a:bodyPr/>
                    <a:lstStyle/>
                    <a:p>
                      <a:endParaRPr lang="tr-TR"/>
                    </a:p>
                  </a:txBody>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11.20</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DİN KÜLTÜRÜ</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40 DAKİKA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r>
              <a:tr h="379413">
                <a:tc gridSpan="4">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 </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95288">
                <a:tc rowSpan="3">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28 NİSAN</a:t>
                      </a:r>
                    </a:p>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PERŞEMBE</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09.00</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FEN VE TEKNOLOJİ</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40 DAKİKA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r>
              <a:tr h="395288">
                <a:tc vMerge="1">
                  <a:txBody>
                    <a:bodyPr/>
                    <a:lstStyle/>
                    <a:p>
                      <a:endParaRPr lang="tr-TR"/>
                    </a:p>
                  </a:txBody>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10.10</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İNKILAP TARİHİ</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40 DAKİKA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EBF1DE"/>
                    </a:solidFill>
                  </a:tcPr>
                </a:tc>
              </a:tr>
              <a:tr h="407988">
                <a:tc vMerge="1">
                  <a:txBody>
                    <a:bodyPr/>
                    <a:lstStyle/>
                    <a:p>
                      <a:endParaRPr lang="tr-TR"/>
                    </a:p>
                  </a:txBody>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11.20</a:t>
                      </a:r>
                    </a:p>
                  </a:txBody>
                  <a:tcPr marL="9525" marR="9525" marT="9527"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YABANCI DİL</a:t>
                      </a:r>
                    </a:p>
                  </a:txBody>
                  <a:tcPr marL="9525" marR="9525" marT="9527"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B8B7"/>
                    </a:solidFill>
                  </a:tcPr>
                </a:tc>
                <a:tc>
                  <a:txBody>
                    <a:bodyPr/>
                    <a:lstStyle>
                      <a:lvl1pPr>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0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altLang="tr-TR" sz="2400" b="0" i="0" u="none" strike="noStrike" cap="none" normalizeH="0" baseline="0" smtClean="0">
                          <a:ln>
                            <a:noFill/>
                          </a:ln>
                          <a:solidFill>
                            <a:srgbClr val="000000"/>
                          </a:solidFill>
                          <a:effectLst/>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rPr>
                        <a:t>40 DAKİKA</a:t>
                      </a:r>
                    </a:p>
                  </a:txBody>
                  <a:tcPr marL="9525" marR="9525" marT="952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solidFill>
                  </a:tcPr>
                </a:tc>
              </a:tr>
            </a:tbl>
          </a:graphicData>
        </a:graphic>
      </p:graphicFrame>
    </p:spTree>
    <p:extLst>
      <p:ext uri="{BB962C8B-B14F-4D97-AF65-F5344CB8AC3E}">
        <p14:creationId xmlns:p14="http://schemas.microsoft.com/office/powerpoint/2010/main" val="284839085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48BBAD64-FAF3-42C8-9D5F-E828688AFE80}" type="slidenum">
              <a:rPr lang="tr-TR" altLang="tr-TR" sz="1200">
                <a:solidFill>
                  <a:srgbClr val="888888"/>
                </a:solidFill>
              </a:rPr>
              <a:pPr algn="r" eaLnBrk="1"/>
              <a:t>7</a:t>
            </a:fld>
            <a:endParaRPr lang="tr-TR" altLang="tr-TR"/>
          </a:p>
        </p:txBody>
      </p:sp>
      <p:sp>
        <p:nvSpPr>
          <p:cNvPr id="9221" name="AutoShape 3"/>
          <p:cNvSpPr>
            <a:spLocks/>
          </p:cNvSpPr>
          <p:nvPr/>
        </p:nvSpPr>
        <p:spPr bwMode="auto">
          <a:xfrm>
            <a:off x="1524001" y="122238"/>
            <a:ext cx="4346575" cy="2227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p>
            <a:endParaRPr lang="tr-TR"/>
          </a:p>
        </p:txBody>
      </p:sp>
      <p:sp>
        <p:nvSpPr>
          <p:cNvPr id="9222" name="6 Dikdörtgen"/>
          <p:cNvSpPr>
            <a:spLocks noChangeArrowheads="1"/>
          </p:cNvSpPr>
          <p:nvPr/>
        </p:nvSpPr>
        <p:spPr bwMode="auto">
          <a:xfrm>
            <a:off x="5876926" y="3284539"/>
            <a:ext cx="3819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a:endParaRPr lang="tr-TR" altLang="tr-TR">
              <a:latin typeface="Tahoma" panose="020B0604030504040204" pitchFamily="34" charset="0"/>
            </a:endParaRPr>
          </a:p>
        </p:txBody>
      </p:sp>
      <p:sp>
        <p:nvSpPr>
          <p:cNvPr id="9223" name="Dikdörtgen 1"/>
          <p:cNvSpPr>
            <a:spLocks noChangeArrowheads="1"/>
          </p:cNvSpPr>
          <p:nvPr/>
        </p:nvSpPr>
        <p:spPr bwMode="auto">
          <a:xfrm>
            <a:off x="1847850" y="260351"/>
            <a:ext cx="34480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buFont typeface="Arial" panose="020B0604020202020204" pitchFamily="34" charset="0"/>
              <a:buChar char="•"/>
            </a:pPr>
            <a:r>
              <a:rPr lang="tr-TR" altLang="tr-TR" sz="2000" dirty="0">
                <a:latin typeface="Arial Narrow" panose="020B0606020202030204" pitchFamily="34" charset="0"/>
              </a:rPr>
              <a:t>Her öğrenci kendi okulunda sınava girecek.</a:t>
            </a:r>
          </a:p>
          <a:p>
            <a:pPr>
              <a:buFont typeface="Arial" panose="020B0604020202020204" pitchFamily="34" charset="0"/>
              <a:buChar char="•"/>
            </a:pPr>
            <a:r>
              <a:rPr lang="tr-TR" altLang="tr-TR" sz="2000" dirty="0">
                <a:latin typeface="Arial Narrow" panose="020B0606020202030204" pitchFamily="34" charset="0"/>
              </a:rPr>
              <a:t>A,B,C,D şeklinde 4 farklı kitapçık türü olacak.</a:t>
            </a:r>
          </a:p>
          <a:p>
            <a:pPr>
              <a:buFont typeface="Arial" panose="020B0604020202020204" pitchFamily="34" charset="0"/>
              <a:buChar char="•"/>
            </a:pPr>
            <a:r>
              <a:rPr lang="tr-TR" altLang="tr-TR" sz="2000" dirty="0">
                <a:latin typeface="Arial Narrow" panose="020B0606020202030204" pitchFamily="34" charset="0"/>
              </a:rPr>
              <a:t>20 Soru sorulacak, 40 dakika cevaplama süresi verilecek.</a:t>
            </a:r>
          </a:p>
          <a:p>
            <a:pPr>
              <a:buFont typeface="Arial" panose="020B0604020202020204" pitchFamily="34" charset="0"/>
              <a:buChar char="•"/>
            </a:pPr>
            <a:r>
              <a:rPr lang="tr-TR" altLang="tr-TR" sz="2000" dirty="0">
                <a:latin typeface="Arial Narrow" panose="020B0606020202030204" pitchFamily="34" charset="0"/>
              </a:rPr>
              <a:t>Her soru 4 seçenekli olacak.</a:t>
            </a:r>
          </a:p>
          <a:p>
            <a:pPr>
              <a:buFont typeface="Arial" panose="020B0604020202020204" pitchFamily="34" charset="0"/>
              <a:buChar char="•"/>
            </a:pPr>
            <a:r>
              <a:rPr lang="tr-TR" altLang="tr-TR" sz="2000" dirty="0">
                <a:latin typeface="Arial Narrow" panose="020B0606020202030204" pitchFamily="34" charset="0"/>
              </a:rPr>
              <a:t>Yanlış yaptığınız sorular doğruları etkilemeyecek. Yani 3 yanlış 1 doğrunuza etki etmeyecek.</a:t>
            </a:r>
          </a:p>
          <a:p>
            <a:pPr>
              <a:buFont typeface="Arial" panose="020B0604020202020204" pitchFamily="34" charset="0"/>
              <a:buChar char="•"/>
            </a:pPr>
            <a:r>
              <a:rPr lang="tr-TR" altLang="tr-TR" sz="2000" dirty="0">
                <a:latin typeface="Arial Narrow" panose="020B0606020202030204" pitchFamily="34" charset="0"/>
              </a:rPr>
              <a:t>İkinci yazılıya geçmeden önce 30 dakika ara/mola verilecek.</a:t>
            </a:r>
          </a:p>
        </p:txBody>
      </p:sp>
      <p:sp>
        <p:nvSpPr>
          <p:cNvPr id="10" name="Oval 9"/>
          <p:cNvSpPr/>
          <p:nvPr/>
        </p:nvSpPr>
        <p:spPr>
          <a:xfrm>
            <a:off x="1836739" y="4508500"/>
            <a:ext cx="1463675" cy="13350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b="1" dirty="0">
                <a:effectLst>
                  <a:outerShdw blurRad="38100" dist="38100" dir="2700000" algn="tl">
                    <a:srgbClr val="000000">
                      <a:alpha val="43137"/>
                    </a:srgbClr>
                  </a:outerShdw>
                </a:effectLst>
                <a:latin typeface="Arial Narrow" pitchFamily="34" charset="0"/>
              </a:rPr>
              <a:t>TÜRKÇE</a:t>
            </a:r>
          </a:p>
        </p:txBody>
      </p:sp>
      <p:sp>
        <p:nvSpPr>
          <p:cNvPr id="11" name="Oval 10"/>
          <p:cNvSpPr/>
          <p:nvPr/>
        </p:nvSpPr>
        <p:spPr>
          <a:xfrm>
            <a:off x="3541714" y="4508501"/>
            <a:ext cx="1436687" cy="1228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effectLst>
                  <a:outerShdw blurRad="38100" dist="38100" dir="2700000" algn="tl">
                    <a:srgbClr val="000000">
                      <a:alpha val="43137"/>
                    </a:srgbClr>
                  </a:outerShdw>
                </a:effectLst>
                <a:latin typeface="Arial Narrow" pitchFamily="34" charset="0"/>
              </a:rPr>
              <a:t>30 DK MOLA</a:t>
            </a:r>
          </a:p>
        </p:txBody>
      </p:sp>
      <p:sp>
        <p:nvSpPr>
          <p:cNvPr id="12" name="Oval 11"/>
          <p:cNvSpPr/>
          <p:nvPr/>
        </p:nvSpPr>
        <p:spPr>
          <a:xfrm>
            <a:off x="5226051" y="4508501"/>
            <a:ext cx="1565275" cy="12287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a:r>
              <a:rPr lang="tr-TR" altLang="tr-TR" b="1">
                <a:solidFill>
                  <a:srgbClr val="FFFFFF"/>
                </a:solidFill>
                <a:effectLst>
                  <a:outerShdw blurRad="38100" dist="38100" dir="2700000" algn="tl">
                    <a:srgbClr val="000000"/>
                  </a:outerShdw>
                </a:effectLst>
                <a:latin typeface="Arial Narrow" panose="020B0606020202030204" pitchFamily="34" charset="0"/>
              </a:rPr>
              <a:t>MATEMATİK</a:t>
            </a:r>
          </a:p>
        </p:txBody>
      </p:sp>
      <p:sp>
        <p:nvSpPr>
          <p:cNvPr id="13" name="Oval 12"/>
          <p:cNvSpPr/>
          <p:nvPr/>
        </p:nvSpPr>
        <p:spPr>
          <a:xfrm>
            <a:off x="6959600" y="4508501"/>
            <a:ext cx="1436688" cy="1228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effectLst>
                  <a:outerShdw blurRad="38100" dist="38100" dir="2700000" algn="tl">
                    <a:srgbClr val="000000">
                      <a:alpha val="43137"/>
                    </a:srgbClr>
                  </a:outerShdw>
                </a:effectLst>
                <a:latin typeface="Arial Narrow" pitchFamily="34" charset="0"/>
              </a:rPr>
              <a:t>30 DK MOLA</a:t>
            </a:r>
          </a:p>
        </p:txBody>
      </p:sp>
      <p:sp>
        <p:nvSpPr>
          <p:cNvPr id="14" name="Oval 13"/>
          <p:cNvSpPr/>
          <p:nvPr/>
        </p:nvSpPr>
        <p:spPr>
          <a:xfrm>
            <a:off x="8543925" y="4508501"/>
            <a:ext cx="1436688" cy="12668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a:r>
              <a:rPr lang="tr-TR" altLang="tr-TR" b="1">
                <a:solidFill>
                  <a:srgbClr val="FFFFFF"/>
                </a:solidFill>
                <a:effectLst>
                  <a:outerShdw blurRad="38100" dist="38100" dir="2700000" algn="tl">
                    <a:srgbClr val="000000"/>
                  </a:outerShdw>
                </a:effectLst>
                <a:latin typeface="Arial Narrow" panose="020B0606020202030204" pitchFamily="34" charset="0"/>
              </a:rPr>
              <a:t>DİN KÜLTÜRÜ</a:t>
            </a:r>
          </a:p>
        </p:txBody>
      </p:sp>
      <p:sp>
        <p:nvSpPr>
          <p:cNvPr id="3" name="Sol Ok Açıklama Balonu 2"/>
          <p:cNvSpPr/>
          <p:nvPr/>
        </p:nvSpPr>
        <p:spPr>
          <a:xfrm>
            <a:off x="6355976" y="211979"/>
            <a:ext cx="3624637" cy="2137521"/>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ltLang="tr-TR" sz="3000" b="1" dirty="0" smtClean="0">
              <a:latin typeface="Arial Narrow" panose="020B0606020202030204" pitchFamily="34" charset="0"/>
            </a:endParaRPr>
          </a:p>
          <a:p>
            <a:pPr lvl="0" algn="ctr"/>
            <a:r>
              <a:rPr lang="tr-TR" altLang="tr-TR" sz="3000" b="1" dirty="0" smtClean="0">
                <a:latin typeface="Arial Narrow" panose="020B0606020202030204" pitchFamily="34" charset="0"/>
              </a:rPr>
              <a:t>Sınav </a:t>
            </a:r>
            <a:r>
              <a:rPr lang="tr-TR" altLang="tr-TR" sz="3000" b="1" dirty="0">
                <a:latin typeface="Arial Narrow" panose="020B0606020202030204" pitchFamily="34" charset="0"/>
              </a:rPr>
              <a:t>şekil ve içeriği</a:t>
            </a:r>
            <a:endParaRPr lang="tr-TR" sz="3000" dirty="0"/>
          </a:p>
          <a:p>
            <a:pPr algn="ctr"/>
            <a:endParaRPr lang="tr-TR" dirty="0"/>
          </a:p>
        </p:txBody>
      </p:sp>
    </p:spTree>
    <p:extLst>
      <p:ext uri="{BB962C8B-B14F-4D97-AF65-F5344CB8AC3E}">
        <p14:creationId xmlns:p14="http://schemas.microsoft.com/office/powerpoint/2010/main" val="52467387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DEF5C1DB-C9BE-4A49-B035-9B9F2FA58F16}" type="slidenum">
              <a:rPr lang="tr-TR" altLang="tr-TR" sz="1200">
                <a:solidFill>
                  <a:srgbClr val="888888"/>
                </a:solidFill>
              </a:rPr>
              <a:pPr algn="r" eaLnBrk="1"/>
              <a:t>8</a:t>
            </a:fld>
            <a:endParaRPr lang="tr-TR" altLang="tr-TR"/>
          </a:p>
        </p:txBody>
      </p:sp>
      <p:sp>
        <p:nvSpPr>
          <p:cNvPr id="10245" name="İçerik Yer Tutucusu 2"/>
          <p:cNvSpPr>
            <a:spLocks noGrp="1"/>
          </p:cNvSpPr>
          <p:nvPr>
            <p:ph idx="4294967295"/>
          </p:nvPr>
        </p:nvSpPr>
        <p:spPr>
          <a:xfrm>
            <a:off x="1774825" y="193675"/>
            <a:ext cx="4033838" cy="2082800"/>
          </a:xfrm>
          <a:prstGeom prst="rect">
            <a:avLst/>
          </a:prstGeom>
        </p:spPr>
        <p:txBody>
          <a:bodyPr>
            <a:normAutofit fontScale="85000" lnSpcReduction="10000"/>
          </a:bodyPr>
          <a:lstStyle/>
          <a:p>
            <a:pPr marL="0" indent="0"/>
            <a:r>
              <a:rPr lang="tr-TR" altLang="tr-TR">
                <a:latin typeface="Arial Narrow" panose="020B0606020202030204" pitchFamily="34" charset="0"/>
              </a:rPr>
              <a:t>1. TEOG ve 2. TEOG sınavlarından aldığın notun ortalaması %70 ve okul başarı puanının ortalaması % 30 etki ediyor. Bu ortalamalar alındıktan sonra öğrencinin yerleştirme puanı ortaya çıkıyor. Örneğin;</a:t>
            </a:r>
          </a:p>
        </p:txBody>
      </p:sp>
      <p:sp>
        <p:nvSpPr>
          <p:cNvPr id="9" name="Yuvarlatılmış Dikdörtgen 8"/>
          <p:cNvSpPr/>
          <p:nvPr/>
        </p:nvSpPr>
        <p:spPr>
          <a:xfrm>
            <a:off x="1992313" y="2924175"/>
            <a:ext cx="1397000" cy="1163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a:r>
              <a:rPr lang="tr-TR" altLang="tr-TR" b="1">
                <a:solidFill>
                  <a:srgbClr val="FFFFFF"/>
                </a:solidFill>
                <a:effectLst>
                  <a:outerShdw blurRad="38100" dist="38100" dir="2700000" algn="tl">
                    <a:srgbClr val="000000"/>
                  </a:outerShdw>
                </a:effectLst>
                <a:latin typeface="Helvetica" panose="020B0604020202020204" pitchFamily="34" charset="0"/>
              </a:rPr>
              <a:t>6.SINIF BAŞARI PUANI</a:t>
            </a:r>
          </a:p>
          <a:p>
            <a:pPr algn="ctr"/>
            <a:r>
              <a:rPr lang="tr-TR" altLang="tr-TR" b="1">
                <a:solidFill>
                  <a:srgbClr val="FFFFFF"/>
                </a:solidFill>
                <a:effectLst>
                  <a:outerShdw blurRad="38100" dist="38100" dir="2700000" algn="tl">
                    <a:srgbClr val="000000"/>
                  </a:outerShdw>
                </a:effectLst>
                <a:latin typeface="Helvetica" panose="020B0604020202020204" pitchFamily="34" charset="0"/>
              </a:rPr>
              <a:t>Max 100</a:t>
            </a:r>
          </a:p>
        </p:txBody>
      </p:sp>
      <p:sp>
        <p:nvSpPr>
          <p:cNvPr id="10" name="Artı 9"/>
          <p:cNvSpPr/>
          <p:nvPr/>
        </p:nvSpPr>
        <p:spPr>
          <a:xfrm>
            <a:off x="3552826" y="3213100"/>
            <a:ext cx="333375" cy="4699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Yuvarlatılmış Dikdörtgen 10"/>
          <p:cNvSpPr/>
          <p:nvPr/>
        </p:nvSpPr>
        <p:spPr>
          <a:xfrm>
            <a:off x="4008438" y="2959100"/>
            <a:ext cx="1397000" cy="1163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a:r>
              <a:rPr lang="tr-TR" altLang="tr-TR" b="1">
                <a:solidFill>
                  <a:srgbClr val="FFFFFF"/>
                </a:solidFill>
                <a:effectLst>
                  <a:outerShdw blurRad="38100" dist="38100" dir="2700000" algn="tl">
                    <a:srgbClr val="000000"/>
                  </a:outerShdw>
                </a:effectLst>
                <a:latin typeface="Helvetica" panose="020B0604020202020204" pitchFamily="34" charset="0"/>
              </a:rPr>
              <a:t>7.SINIF BAŞARI PUANI </a:t>
            </a:r>
          </a:p>
          <a:p>
            <a:pPr algn="ctr"/>
            <a:r>
              <a:rPr lang="tr-TR" altLang="tr-TR" b="1">
                <a:solidFill>
                  <a:srgbClr val="FFFFFF"/>
                </a:solidFill>
                <a:effectLst>
                  <a:outerShdw blurRad="38100" dist="38100" dir="2700000" algn="tl">
                    <a:srgbClr val="000000"/>
                  </a:outerShdw>
                </a:effectLst>
                <a:latin typeface="Helvetica" panose="020B0604020202020204" pitchFamily="34" charset="0"/>
              </a:rPr>
              <a:t>Max 100</a:t>
            </a:r>
          </a:p>
        </p:txBody>
      </p:sp>
      <p:sp>
        <p:nvSpPr>
          <p:cNvPr id="12" name="Artı 11"/>
          <p:cNvSpPr/>
          <p:nvPr/>
        </p:nvSpPr>
        <p:spPr>
          <a:xfrm>
            <a:off x="5532438" y="3230563"/>
            <a:ext cx="334962" cy="4699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Yuvarlatılmış Dikdörtgen 12"/>
          <p:cNvSpPr/>
          <p:nvPr/>
        </p:nvSpPr>
        <p:spPr>
          <a:xfrm>
            <a:off x="6034088" y="2917825"/>
            <a:ext cx="1397000" cy="1162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ctr"/>
            <a:r>
              <a:rPr lang="tr-TR" altLang="tr-TR" b="1">
                <a:solidFill>
                  <a:srgbClr val="FFFFFF"/>
                </a:solidFill>
                <a:effectLst>
                  <a:outerShdw blurRad="38100" dist="38100" dir="2700000" algn="tl">
                    <a:srgbClr val="000000"/>
                  </a:outerShdw>
                </a:effectLst>
                <a:latin typeface="Helvetica" panose="020B0604020202020204" pitchFamily="34" charset="0"/>
              </a:rPr>
              <a:t>8.SINIF BAŞARI PUANI</a:t>
            </a:r>
          </a:p>
          <a:p>
            <a:pPr algn="ctr"/>
            <a:r>
              <a:rPr lang="tr-TR" altLang="tr-TR" b="1">
                <a:solidFill>
                  <a:srgbClr val="FFFFFF"/>
                </a:solidFill>
                <a:effectLst>
                  <a:outerShdw blurRad="38100" dist="38100" dir="2700000" algn="tl">
                    <a:srgbClr val="000000"/>
                  </a:outerShdw>
                </a:effectLst>
                <a:latin typeface="Helvetica" panose="020B0604020202020204" pitchFamily="34" charset="0"/>
              </a:rPr>
              <a:t>Max 100</a:t>
            </a:r>
          </a:p>
        </p:txBody>
      </p:sp>
      <p:sp>
        <p:nvSpPr>
          <p:cNvPr id="14" name="Eşittir 13"/>
          <p:cNvSpPr/>
          <p:nvPr/>
        </p:nvSpPr>
        <p:spPr>
          <a:xfrm>
            <a:off x="7645400" y="3271839"/>
            <a:ext cx="431800" cy="3524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15" name="Oval 14"/>
          <p:cNvSpPr/>
          <p:nvPr/>
        </p:nvSpPr>
        <p:spPr>
          <a:xfrm>
            <a:off x="8275638" y="2781301"/>
            <a:ext cx="1828800" cy="14192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b="1" dirty="0" err="1">
                <a:effectLst>
                  <a:outerShdw blurRad="38100" dist="38100" dir="2700000" algn="tl">
                    <a:srgbClr val="000000">
                      <a:alpha val="43137"/>
                    </a:srgbClr>
                  </a:outerShdw>
                </a:effectLst>
              </a:rPr>
              <a:t>Max</a:t>
            </a:r>
            <a:r>
              <a:rPr lang="tr-TR" b="1" dirty="0">
                <a:effectLst>
                  <a:outerShdw blurRad="38100" dist="38100" dir="2700000" algn="tl">
                    <a:srgbClr val="000000">
                      <a:alpha val="43137"/>
                    </a:srgbClr>
                  </a:outerShdw>
                </a:effectLst>
              </a:rPr>
              <a:t> 300 PUAN</a:t>
            </a:r>
          </a:p>
        </p:txBody>
      </p:sp>
      <p:sp>
        <p:nvSpPr>
          <p:cNvPr id="16" name="Yuvarlatılmış Dikdörtgen 15"/>
          <p:cNvSpPr/>
          <p:nvPr/>
        </p:nvSpPr>
        <p:spPr>
          <a:xfrm>
            <a:off x="1992313" y="4678363"/>
            <a:ext cx="1397000" cy="11620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tr-TR" b="1" dirty="0">
                <a:effectLst>
                  <a:outerShdw blurRad="38100" dist="38100" dir="2700000" algn="tl">
                    <a:srgbClr val="000000">
                      <a:alpha val="43137"/>
                    </a:srgbClr>
                  </a:outerShdw>
                </a:effectLst>
              </a:rPr>
              <a:t>1. TEOG SINAV PUANI</a:t>
            </a:r>
          </a:p>
        </p:txBody>
      </p:sp>
      <p:sp>
        <p:nvSpPr>
          <p:cNvPr id="17" name="Yuvarlatılmış Dikdörtgen 16"/>
          <p:cNvSpPr/>
          <p:nvPr/>
        </p:nvSpPr>
        <p:spPr>
          <a:xfrm>
            <a:off x="4056063" y="4656138"/>
            <a:ext cx="1397000" cy="11620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tr-TR" b="1" dirty="0">
                <a:effectLst>
                  <a:outerShdw blurRad="38100" dist="38100" dir="2700000" algn="tl">
                    <a:srgbClr val="000000">
                      <a:alpha val="43137"/>
                    </a:srgbClr>
                  </a:outerShdw>
                </a:effectLst>
              </a:rPr>
              <a:t>2. TEOG SINAV PUANI</a:t>
            </a:r>
          </a:p>
        </p:txBody>
      </p:sp>
      <p:sp>
        <p:nvSpPr>
          <p:cNvPr id="18" name="Artı 17"/>
          <p:cNvSpPr/>
          <p:nvPr/>
        </p:nvSpPr>
        <p:spPr>
          <a:xfrm>
            <a:off x="3538539" y="5002213"/>
            <a:ext cx="333375" cy="4699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Eşittir 18"/>
          <p:cNvSpPr/>
          <p:nvPr/>
        </p:nvSpPr>
        <p:spPr>
          <a:xfrm>
            <a:off x="7670800" y="5002214"/>
            <a:ext cx="431800" cy="3524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20" name="Bölme 19"/>
          <p:cNvSpPr/>
          <p:nvPr/>
        </p:nvSpPr>
        <p:spPr>
          <a:xfrm>
            <a:off x="5605463" y="4918075"/>
            <a:ext cx="500062" cy="495300"/>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Metin kutusu 20"/>
          <p:cNvSpPr txBox="1"/>
          <p:nvPr/>
        </p:nvSpPr>
        <p:spPr>
          <a:xfrm>
            <a:off x="6535738" y="4786313"/>
            <a:ext cx="393700" cy="646112"/>
          </a:xfrm>
          <a:prstGeom prst="rect">
            <a:avLst/>
          </a:prstGeom>
          <a:noFill/>
        </p:spPr>
        <p:txBody>
          <a:bodyPr>
            <a:spAutoFit/>
          </a:bodyPr>
          <a:lstStyle/>
          <a:p>
            <a:pPr>
              <a:defRPr/>
            </a:pPr>
            <a:r>
              <a:rPr lang="tr-TR" sz="3600" b="1" dirty="0">
                <a:solidFill>
                  <a:srgbClr val="C00000"/>
                </a:solidFill>
                <a:effectLst>
                  <a:outerShdw blurRad="38100" dist="38100" dir="2700000" algn="tl">
                    <a:srgbClr val="000000">
                      <a:alpha val="43137"/>
                    </a:srgbClr>
                  </a:outerShdw>
                </a:effectLst>
                <a:cs typeface="Calibri" pitchFamily="34" charset="0"/>
              </a:rPr>
              <a:t>2</a:t>
            </a:r>
            <a:endParaRPr lang="tr-TR" b="1" dirty="0">
              <a:solidFill>
                <a:srgbClr val="C00000"/>
              </a:solidFill>
              <a:effectLst>
                <a:outerShdw blurRad="38100" dist="38100" dir="2700000" algn="tl">
                  <a:srgbClr val="000000">
                    <a:alpha val="43137"/>
                  </a:srgbClr>
                </a:outerShdw>
              </a:effectLst>
              <a:cs typeface="Calibri" pitchFamily="34" charset="0"/>
            </a:endParaRPr>
          </a:p>
        </p:txBody>
      </p:sp>
      <p:sp>
        <p:nvSpPr>
          <p:cNvPr id="22" name="Oval 21"/>
          <p:cNvSpPr/>
          <p:nvPr/>
        </p:nvSpPr>
        <p:spPr>
          <a:xfrm>
            <a:off x="8429625" y="4508501"/>
            <a:ext cx="1828800" cy="145891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b="1" dirty="0" err="1">
                <a:effectLst>
                  <a:outerShdw blurRad="38100" dist="38100" dir="2700000" algn="tl">
                    <a:srgbClr val="000000">
                      <a:alpha val="43137"/>
                    </a:srgbClr>
                  </a:outerShdw>
                </a:effectLst>
              </a:rPr>
              <a:t>Max</a:t>
            </a:r>
            <a:r>
              <a:rPr lang="tr-TR" b="1" dirty="0">
                <a:effectLst>
                  <a:outerShdw blurRad="38100" dist="38100" dir="2700000" algn="tl">
                    <a:srgbClr val="000000">
                      <a:alpha val="43137"/>
                    </a:srgbClr>
                  </a:outerShdw>
                </a:effectLst>
              </a:rPr>
              <a:t> 700 PUAN</a:t>
            </a:r>
          </a:p>
        </p:txBody>
      </p:sp>
      <p:sp>
        <p:nvSpPr>
          <p:cNvPr id="10260" name="Dikdörtgen 22"/>
          <p:cNvSpPr>
            <a:spLocks noChangeArrowheads="1"/>
          </p:cNvSpPr>
          <p:nvPr/>
        </p:nvSpPr>
        <p:spPr bwMode="auto">
          <a:xfrm>
            <a:off x="1873250" y="6027738"/>
            <a:ext cx="782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r>
              <a:rPr lang="tr-TR" altLang="tr-TR">
                <a:latin typeface="Arial Narrow" panose="020B0606020202030204" pitchFamily="34" charset="0"/>
              </a:rPr>
              <a:t>700 üzerinden hesaplanan TEOG ortak sınav puanın üzerine 6. 7. ve 8. sınıf yıl sonu başarı puanları eklenip 2’ye bölünerek TEOG Yerleştirme puanı elde edilir</a:t>
            </a:r>
            <a:r>
              <a:rPr lang="tr-TR" altLang="tr-TR" b="1">
                <a:latin typeface="Arial Narrow" panose="020B0606020202030204" pitchFamily="34" charset="0"/>
              </a:rPr>
              <a:t>.</a:t>
            </a:r>
            <a:endParaRPr lang="tr-TR" altLang="tr-TR">
              <a:latin typeface="Arial Narrow" panose="020B0606020202030204" pitchFamily="34" charset="0"/>
            </a:endParaRPr>
          </a:p>
        </p:txBody>
      </p:sp>
      <p:sp>
        <p:nvSpPr>
          <p:cNvPr id="23" name="Sol Ok Açıklama Balonu 22"/>
          <p:cNvSpPr/>
          <p:nvPr/>
        </p:nvSpPr>
        <p:spPr>
          <a:xfrm>
            <a:off x="6732588" y="207219"/>
            <a:ext cx="4796024" cy="2137521"/>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ltLang="tr-TR" sz="3000" b="1" dirty="0" smtClean="0">
              <a:latin typeface="Arial Narrow" panose="020B0606020202030204" pitchFamily="34" charset="0"/>
            </a:endParaRPr>
          </a:p>
          <a:p>
            <a:pPr algn="ctr"/>
            <a:r>
              <a:rPr lang="tr-TR" altLang="tr-TR" sz="3200" b="1" dirty="0">
                <a:latin typeface="Arial Narrow" panose="020B0606020202030204" pitchFamily="34" charset="0"/>
              </a:rPr>
              <a:t>Sınava girdik, peki puanlar nasıl hesaplanacak?</a:t>
            </a:r>
            <a:endParaRPr lang="tr-TR" altLang="tr-TR" sz="3200" b="1" dirty="0">
              <a:latin typeface="Arial Narrow" panose="020B0606020202030204" pitchFamily="34" charset="0"/>
              <a:cs typeface="Arial" panose="020B0604020202020204" pitchFamily="34" charset="0"/>
            </a:endParaRPr>
          </a:p>
          <a:p>
            <a:pPr algn="ctr"/>
            <a:endParaRPr lang="tr-TR" dirty="0"/>
          </a:p>
        </p:txBody>
      </p:sp>
    </p:spTree>
    <p:extLst>
      <p:ext uri="{BB962C8B-B14F-4D97-AF65-F5344CB8AC3E}">
        <p14:creationId xmlns:p14="http://schemas.microsoft.com/office/powerpoint/2010/main" val="20662518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1"/>
          <p:cNvSpPr>
            <a:spLocks/>
          </p:cNvSpPr>
          <p:nvPr/>
        </p:nvSpPr>
        <p:spPr bwMode="auto">
          <a:xfrm>
            <a:off x="8077200" y="6403975"/>
            <a:ext cx="2133600" cy="268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45719" tIns="45719" rIns="45719" bIns="45719" anchor="ct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algn="r" eaLnBrk="1"/>
            <a:fld id="{B2A2E940-560E-4523-86E6-98E37C92F006}" type="slidenum">
              <a:rPr lang="tr-TR" altLang="tr-TR" sz="1200">
                <a:solidFill>
                  <a:srgbClr val="888888"/>
                </a:solidFill>
              </a:rPr>
              <a:pPr algn="r" eaLnBrk="1"/>
              <a:t>9</a:t>
            </a:fld>
            <a:endParaRPr lang="tr-TR" altLang="tr-TR"/>
          </a:p>
        </p:txBody>
      </p:sp>
      <p:sp>
        <p:nvSpPr>
          <p:cNvPr id="11269" name="Text Box 10"/>
          <p:cNvSpPr txBox="1">
            <a:spLocks noChangeArrowheads="1"/>
          </p:cNvSpPr>
          <p:nvPr/>
        </p:nvSpPr>
        <p:spPr bwMode="auto">
          <a:xfrm>
            <a:off x="1582738" y="765176"/>
            <a:ext cx="413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lvl="1" eaLnBrk="1">
              <a:spcBef>
                <a:spcPct val="50000"/>
              </a:spcBef>
            </a:pPr>
            <a:r>
              <a:rPr lang="tr-TR" altLang="tr-TR" sz="2800" b="1">
                <a:solidFill>
                  <a:schemeClr val="accent1"/>
                </a:solidFill>
                <a:latin typeface="Verdana" panose="020B0604030504040204" pitchFamily="34" charset="0"/>
              </a:rPr>
              <a:t> </a:t>
            </a:r>
            <a:endParaRPr lang="tr-TR" altLang="tr-TR" sz="2800" b="1">
              <a:solidFill>
                <a:schemeClr val="accent1"/>
              </a:solidFill>
              <a:latin typeface="Times New Roman" panose="02020603050405020304" pitchFamily="18" charset="0"/>
            </a:endParaRPr>
          </a:p>
        </p:txBody>
      </p:sp>
      <p:sp>
        <p:nvSpPr>
          <p:cNvPr id="11270" name="Text Box 285"/>
          <p:cNvSpPr txBox="1">
            <a:spLocks noChangeArrowheads="1"/>
          </p:cNvSpPr>
          <p:nvPr/>
        </p:nvSpPr>
        <p:spPr bwMode="auto">
          <a:xfrm>
            <a:off x="1582738" y="2841626"/>
            <a:ext cx="9085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Helvetica" panose="020B0604020202020204" pitchFamily="34" charset="0"/>
                <a:cs typeface="Helvetica" panose="020B0604020202020204" pitchFamily="34" charset="0"/>
                <a:sym typeface="Calibri" panose="020F0502020204030204" pitchFamily="34" charset="0"/>
              </a:defRPr>
            </a:lvl9pPr>
          </a:lstStyle>
          <a:p>
            <a:pPr eaLnBrk="1">
              <a:spcBef>
                <a:spcPct val="50000"/>
              </a:spcBef>
            </a:pPr>
            <a:endParaRPr lang="tr-TR" altLang="tr-TR" sz="2800" b="1">
              <a:solidFill>
                <a:schemeClr val="tx1"/>
              </a:solidFill>
              <a:latin typeface="Verdana" panose="020B0604030504040204" pitchFamily="34" charset="0"/>
            </a:endParaRPr>
          </a:p>
        </p:txBody>
      </p:sp>
      <p:sp>
        <p:nvSpPr>
          <p:cNvPr id="11271" name="İçerik Yer Tutucusu 2"/>
          <p:cNvSpPr>
            <a:spLocks noGrp="1"/>
          </p:cNvSpPr>
          <p:nvPr>
            <p:ph idx="4294967295"/>
          </p:nvPr>
        </p:nvSpPr>
        <p:spPr>
          <a:xfrm>
            <a:off x="367554" y="144464"/>
            <a:ext cx="6191998" cy="3470275"/>
          </a:xfrm>
          <a:prstGeom prst="rect">
            <a:avLst/>
          </a:prstGeom>
        </p:spPr>
        <p:txBody>
          <a:bodyPr>
            <a:normAutofit/>
          </a:bodyPr>
          <a:lstStyle/>
          <a:p>
            <a:pPr marL="0" indent="0" algn="just"/>
            <a:r>
              <a:rPr lang="tr-TR" altLang="tr-TR" sz="1800" dirty="0">
                <a:latin typeface="Arial Narrow" panose="020B0606020202030204" pitchFamily="34" charset="0"/>
              </a:rPr>
              <a:t>Her sorunun puanı aynı, katsayıları farklı olacak. Türkçe, matematik, fen ve teknoloji için katsayı 4, inkılap tarihi ve Atatürkçülük, yabancı dil ile din kültürü ve ahlak bilgisi için katsayı 2 kullanılacak. Bu nedenle Türkçe, matematik ile fen ve teknoloji sınavlarında doğru sayısının diğer derslerden fazla olması daha yüksek bir yerleştirme puanı getirecek.</a:t>
            </a:r>
          </a:p>
        </p:txBody>
      </p:sp>
      <p:graphicFrame>
        <p:nvGraphicFramePr>
          <p:cNvPr id="10" name="Diyagram 9"/>
          <p:cNvGraphicFramePr/>
          <p:nvPr/>
        </p:nvGraphicFramePr>
        <p:xfrm>
          <a:off x="1847528" y="2576996"/>
          <a:ext cx="3249884" cy="3880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Metin kutusu 10"/>
          <p:cNvSpPr txBox="1"/>
          <p:nvPr/>
        </p:nvSpPr>
        <p:spPr>
          <a:xfrm>
            <a:off x="1919288" y="2841626"/>
            <a:ext cx="469900" cy="461963"/>
          </a:xfrm>
          <a:prstGeom prst="rect">
            <a:avLst/>
          </a:prstGeom>
          <a:noFill/>
        </p:spPr>
        <p:txBody>
          <a:bodyPr>
            <a:spAutoFit/>
          </a:bodyPr>
          <a:lstStyle/>
          <a:p>
            <a:pPr>
              <a:defRPr/>
            </a:pPr>
            <a:r>
              <a:rPr lang="tr-TR" sz="2400" b="1" dirty="0">
                <a:solidFill>
                  <a:srgbClr val="C00000"/>
                </a:solidFill>
                <a:effectLst>
                  <a:outerShdw blurRad="38100" dist="38100" dir="2700000" algn="tl">
                    <a:srgbClr val="000000">
                      <a:alpha val="43137"/>
                    </a:srgbClr>
                  </a:outerShdw>
                </a:effectLst>
                <a:cs typeface="Calibri" pitchFamily="34" charset="0"/>
              </a:rPr>
              <a:t>4</a:t>
            </a:r>
          </a:p>
        </p:txBody>
      </p:sp>
      <p:sp>
        <p:nvSpPr>
          <p:cNvPr id="12" name="Metin kutusu 11"/>
          <p:cNvSpPr txBox="1"/>
          <p:nvPr/>
        </p:nvSpPr>
        <p:spPr>
          <a:xfrm>
            <a:off x="2279650" y="3314701"/>
            <a:ext cx="469900" cy="461963"/>
          </a:xfrm>
          <a:prstGeom prst="rect">
            <a:avLst/>
          </a:prstGeom>
          <a:noFill/>
        </p:spPr>
        <p:txBody>
          <a:bodyPr>
            <a:spAutoFit/>
          </a:bodyPr>
          <a:lstStyle/>
          <a:p>
            <a:pPr>
              <a:defRPr/>
            </a:pPr>
            <a:r>
              <a:rPr lang="tr-TR" sz="2400" b="1" dirty="0">
                <a:solidFill>
                  <a:srgbClr val="C00000"/>
                </a:solidFill>
                <a:effectLst>
                  <a:outerShdw blurRad="38100" dist="38100" dir="2700000" algn="tl">
                    <a:srgbClr val="000000">
                      <a:alpha val="43137"/>
                    </a:srgbClr>
                  </a:outerShdw>
                </a:effectLst>
                <a:cs typeface="Calibri" pitchFamily="34" charset="0"/>
              </a:rPr>
              <a:t>4</a:t>
            </a:r>
          </a:p>
        </p:txBody>
      </p:sp>
      <p:sp>
        <p:nvSpPr>
          <p:cNvPr id="13" name="Metin kutusu 12"/>
          <p:cNvSpPr txBox="1"/>
          <p:nvPr/>
        </p:nvSpPr>
        <p:spPr>
          <a:xfrm>
            <a:off x="2430463" y="4005263"/>
            <a:ext cx="469900" cy="461962"/>
          </a:xfrm>
          <a:prstGeom prst="rect">
            <a:avLst/>
          </a:prstGeom>
          <a:noFill/>
        </p:spPr>
        <p:txBody>
          <a:bodyPr>
            <a:spAutoFit/>
          </a:bodyPr>
          <a:lstStyle/>
          <a:p>
            <a:pPr>
              <a:defRPr/>
            </a:pPr>
            <a:r>
              <a:rPr lang="tr-TR" sz="2400" b="1" dirty="0">
                <a:solidFill>
                  <a:srgbClr val="C00000"/>
                </a:solidFill>
                <a:effectLst>
                  <a:outerShdw blurRad="38100" dist="38100" dir="2700000" algn="tl">
                    <a:srgbClr val="000000">
                      <a:alpha val="43137"/>
                    </a:srgbClr>
                  </a:outerShdw>
                </a:effectLst>
                <a:cs typeface="Calibri" pitchFamily="34" charset="0"/>
              </a:rPr>
              <a:t>4</a:t>
            </a:r>
          </a:p>
        </p:txBody>
      </p:sp>
      <p:sp>
        <p:nvSpPr>
          <p:cNvPr id="14" name="Metin kutusu 13"/>
          <p:cNvSpPr txBox="1"/>
          <p:nvPr/>
        </p:nvSpPr>
        <p:spPr>
          <a:xfrm>
            <a:off x="2430463" y="4581526"/>
            <a:ext cx="469900" cy="461963"/>
          </a:xfrm>
          <a:prstGeom prst="rect">
            <a:avLst/>
          </a:prstGeom>
          <a:noFill/>
        </p:spPr>
        <p:txBody>
          <a:bodyPr>
            <a:spAutoFit/>
          </a:bodyPr>
          <a:lstStyle/>
          <a:p>
            <a:pPr>
              <a:defRPr/>
            </a:pPr>
            <a:r>
              <a:rPr lang="tr-TR" sz="2400" b="1" dirty="0">
                <a:solidFill>
                  <a:srgbClr val="C00000"/>
                </a:solidFill>
                <a:effectLst>
                  <a:outerShdw blurRad="38100" dist="38100" dir="2700000" algn="tl">
                    <a:srgbClr val="000000">
                      <a:alpha val="43137"/>
                    </a:srgbClr>
                  </a:outerShdw>
                </a:effectLst>
                <a:cs typeface="Calibri" pitchFamily="34" charset="0"/>
              </a:rPr>
              <a:t>2</a:t>
            </a:r>
          </a:p>
        </p:txBody>
      </p:sp>
      <p:sp>
        <p:nvSpPr>
          <p:cNvPr id="15" name="Metin kutusu 14"/>
          <p:cNvSpPr txBox="1"/>
          <p:nvPr/>
        </p:nvSpPr>
        <p:spPr>
          <a:xfrm>
            <a:off x="2279650" y="5229226"/>
            <a:ext cx="469900" cy="461963"/>
          </a:xfrm>
          <a:prstGeom prst="rect">
            <a:avLst/>
          </a:prstGeom>
          <a:noFill/>
        </p:spPr>
        <p:txBody>
          <a:bodyPr>
            <a:spAutoFit/>
          </a:bodyPr>
          <a:lstStyle/>
          <a:p>
            <a:pPr>
              <a:defRPr/>
            </a:pPr>
            <a:r>
              <a:rPr lang="tr-TR" sz="2400" b="1" dirty="0">
                <a:solidFill>
                  <a:srgbClr val="C00000"/>
                </a:solidFill>
                <a:effectLst>
                  <a:outerShdw blurRad="38100" dist="38100" dir="2700000" algn="tl">
                    <a:srgbClr val="000000">
                      <a:alpha val="43137"/>
                    </a:srgbClr>
                  </a:outerShdw>
                </a:effectLst>
                <a:cs typeface="Calibri" pitchFamily="34" charset="0"/>
              </a:rPr>
              <a:t>2</a:t>
            </a:r>
          </a:p>
        </p:txBody>
      </p:sp>
      <p:sp>
        <p:nvSpPr>
          <p:cNvPr id="16" name="Metin kutusu 15"/>
          <p:cNvSpPr txBox="1"/>
          <p:nvPr/>
        </p:nvSpPr>
        <p:spPr>
          <a:xfrm>
            <a:off x="1919288" y="5805488"/>
            <a:ext cx="469900" cy="461962"/>
          </a:xfrm>
          <a:prstGeom prst="rect">
            <a:avLst/>
          </a:prstGeom>
          <a:noFill/>
        </p:spPr>
        <p:txBody>
          <a:bodyPr>
            <a:spAutoFit/>
          </a:bodyPr>
          <a:lstStyle/>
          <a:p>
            <a:pPr>
              <a:defRPr/>
            </a:pPr>
            <a:r>
              <a:rPr lang="tr-TR" sz="2400" b="1" dirty="0">
                <a:solidFill>
                  <a:srgbClr val="C00000"/>
                </a:solidFill>
                <a:effectLst>
                  <a:outerShdw blurRad="38100" dist="38100" dir="2700000" algn="tl">
                    <a:srgbClr val="000000">
                      <a:alpha val="43137"/>
                    </a:srgbClr>
                  </a:outerShdw>
                </a:effectLst>
                <a:cs typeface="Calibri" pitchFamily="34" charset="0"/>
              </a:rPr>
              <a:t>2</a:t>
            </a:r>
          </a:p>
        </p:txBody>
      </p:sp>
      <p:sp>
        <p:nvSpPr>
          <p:cNvPr id="17" name="Çarpma 16"/>
          <p:cNvSpPr/>
          <p:nvPr/>
        </p:nvSpPr>
        <p:spPr>
          <a:xfrm>
            <a:off x="5308600" y="2863851"/>
            <a:ext cx="261938" cy="32226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8" name="Çarpma 17"/>
          <p:cNvSpPr/>
          <p:nvPr/>
        </p:nvSpPr>
        <p:spPr>
          <a:xfrm>
            <a:off x="5319713" y="3505201"/>
            <a:ext cx="260350" cy="3206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9" name="Çarpma 18"/>
          <p:cNvSpPr/>
          <p:nvPr/>
        </p:nvSpPr>
        <p:spPr>
          <a:xfrm>
            <a:off x="5308600" y="4075114"/>
            <a:ext cx="261938" cy="3206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0" name="Çarpma 19"/>
          <p:cNvSpPr/>
          <p:nvPr/>
        </p:nvSpPr>
        <p:spPr>
          <a:xfrm>
            <a:off x="5308600" y="4651376"/>
            <a:ext cx="261938" cy="3206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 name="Çarpma 20"/>
          <p:cNvSpPr/>
          <p:nvPr/>
        </p:nvSpPr>
        <p:spPr>
          <a:xfrm>
            <a:off x="5308600" y="5299076"/>
            <a:ext cx="261938" cy="32226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2" name="Çarpma 21"/>
          <p:cNvSpPr/>
          <p:nvPr/>
        </p:nvSpPr>
        <p:spPr>
          <a:xfrm>
            <a:off x="5326063" y="5875339"/>
            <a:ext cx="260350" cy="32067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Metin kutusu 22"/>
          <p:cNvSpPr txBox="1"/>
          <p:nvPr/>
        </p:nvSpPr>
        <p:spPr>
          <a:xfrm>
            <a:off x="5716588" y="2786063"/>
            <a:ext cx="469900" cy="400050"/>
          </a:xfrm>
          <a:prstGeom prst="rect">
            <a:avLst/>
          </a:prstGeom>
          <a:noFill/>
        </p:spPr>
        <p:txBody>
          <a:bodyPr>
            <a:spAutoFit/>
          </a:bodyPr>
          <a:lstStyle/>
          <a:p>
            <a:pPr>
              <a:defRPr/>
            </a:pPr>
            <a:r>
              <a:rPr lang="tr-TR" sz="2000" b="1" dirty="0">
                <a:solidFill>
                  <a:srgbClr val="C00000"/>
                </a:solidFill>
                <a:effectLst>
                  <a:outerShdw blurRad="38100" dist="38100" dir="2700000" algn="tl">
                    <a:srgbClr val="000000">
                      <a:alpha val="43137"/>
                    </a:srgbClr>
                  </a:outerShdw>
                </a:effectLst>
                <a:cs typeface="Calibri" pitchFamily="34" charset="0"/>
              </a:rPr>
              <a:t>90</a:t>
            </a:r>
          </a:p>
        </p:txBody>
      </p:sp>
      <p:sp>
        <p:nvSpPr>
          <p:cNvPr id="24" name="Metin kutusu 23"/>
          <p:cNvSpPr txBox="1"/>
          <p:nvPr/>
        </p:nvSpPr>
        <p:spPr>
          <a:xfrm>
            <a:off x="5716588" y="3425825"/>
            <a:ext cx="469900" cy="400050"/>
          </a:xfrm>
          <a:prstGeom prst="rect">
            <a:avLst/>
          </a:prstGeom>
          <a:noFill/>
        </p:spPr>
        <p:txBody>
          <a:bodyPr>
            <a:spAutoFit/>
          </a:bodyPr>
          <a:lstStyle/>
          <a:p>
            <a:pPr>
              <a:defRPr/>
            </a:pPr>
            <a:r>
              <a:rPr lang="tr-TR" sz="2000" b="1" dirty="0">
                <a:solidFill>
                  <a:srgbClr val="C00000"/>
                </a:solidFill>
                <a:effectLst>
                  <a:outerShdw blurRad="38100" dist="38100" dir="2700000" algn="tl">
                    <a:srgbClr val="000000">
                      <a:alpha val="43137"/>
                    </a:srgbClr>
                  </a:outerShdw>
                </a:effectLst>
                <a:cs typeface="Calibri" pitchFamily="34" charset="0"/>
              </a:rPr>
              <a:t>95</a:t>
            </a:r>
          </a:p>
        </p:txBody>
      </p:sp>
      <p:sp>
        <p:nvSpPr>
          <p:cNvPr id="25" name="Metin kutusu 24"/>
          <p:cNvSpPr txBox="1"/>
          <p:nvPr/>
        </p:nvSpPr>
        <p:spPr>
          <a:xfrm>
            <a:off x="5657851" y="3994150"/>
            <a:ext cx="639763" cy="369888"/>
          </a:xfrm>
          <a:prstGeom prst="rect">
            <a:avLst/>
          </a:prstGeom>
          <a:noFill/>
        </p:spPr>
        <p:txBody>
          <a:bodyPr>
            <a:spAutoFit/>
          </a:bodyPr>
          <a:lstStyle/>
          <a:p>
            <a:pPr>
              <a:defRPr/>
            </a:pPr>
            <a:r>
              <a:rPr lang="tr-TR" b="1" dirty="0">
                <a:solidFill>
                  <a:srgbClr val="C00000"/>
                </a:solidFill>
                <a:effectLst>
                  <a:outerShdw blurRad="38100" dist="38100" dir="2700000" algn="tl">
                    <a:srgbClr val="000000">
                      <a:alpha val="43137"/>
                    </a:srgbClr>
                  </a:outerShdw>
                </a:effectLst>
                <a:cs typeface="Calibri" pitchFamily="34" charset="0"/>
              </a:rPr>
              <a:t>100</a:t>
            </a:r>
            <a:endParaRPr lang="tr-TR" sz="3200" b="1" dirty="0">
              <a:solidFill>
                <a:srgbClr val="C00000"/>
              </a:solidFill>
              <a:effectLst>
                <a:outerShdw blurRad="38100" dist="38100" dir="2700000" algn="tl">
                  <a:srgbClr val="000000">
                    <a:alpha val="43137"/>
                  </a:srgbClr>
                </a:outerShdw>
              </a:effectLst>
              <a:cs typeface="Calibri" pitchFamily="34" charset="0"/>
            </a:endParaRPr>
          </a:p>
        </p:txBody>
      </p:sp>
      <p:sp>
        <p:nvSpPr>
          <p:cNvPr id="26" name="Metin kutusu 25"/>
          <p:cNvSpPr txBox="1"/>
          <p:nvPr/>
        </p:nvSpPr>
        <p:spPr>
          <a:xfrm>
            <a:off x="5716588" y="4651375"/>
            <a:ext cx="469900" cy="400050"/>
          </a:xfrm>
          <a:prstGeom prst="rect">
            <a:avLst/>
          </a:prstGeom>
          <a:noFill/>
        </p:spPr>
        <p:txBody>
          <a:bodyPr>
            <a:spAutoFit/>
          </a:bodyPr>
          <a:lstStyle/>
          <a:p>
            <a:pPr>
              <a:defRPr/>
            </a:pPr>
            <a:r>
              <a:rPr lang="tr-TR" sz="2000" b="1" dirty="0">
                <a:solidFill>
                  <a:srgbClr val="C00000"/>
                </a:solidFill>
                <a:effectLst>
                  <a:outerShdw blurRad="38100" dist="38100" dir="2700000" algn="tl">
                    <a:srgbClr val="000000">
                      <a:alpha val="43137"/>
                    </a:srgbClr>
                  </a:outerShdw>
                </a:effectLst>
                <a:cs typeface="Calibri" pitchFamily="34" charset="0"/>
              </a:rPr>
              <a:t>85</a:t>
            </a:r>
          </a:p>
        </p:txBody>
      </p:sp>
      <p:sp>
        <p:nvSpPr>
          <p:cNvPr id="27" name="Metin kutusu 26"/>
          <p:cNvSpPr txBox="1"/>
          <p:nvPr/>
        </p:nvSpPr>
        <p:spPr>
          <a:xfrm>
            <a:off x="5716588" y="5229225"/>
            <a:ext cx="469900" cy="400050"/>
          </a:xfrm>
          <a:prstGeom prst="rect">
            <a:avLst/>
          </a:prstGeom>
          <a:noFill/>
        </p:spPr>
        <p:txBody>
          <a:bodyPr>
            <a:spAutoFit/>
          </a:bodyPr>
          <a:lstStyle/>
          <a:p>
            <a:pPr>
              <a:defRPr/>
            </a:pPr>
            <a:r>
              <a:rPr lang="tr-TR" sz="2000" b="1" dirty="0">
                <a:solidFill>
                  <a:srgbClr val="C00000"/>
                </a:solidFill>
                <a:effectLst>
                  <a:outerShdw blurRad="38100" dist="38100" dir="2700000" algn="tl">
                    <a:srgbClr val="000000">
                      <a:alpha val="43137"/>
                    </a:srgbClr>
                  </a:outerShdw>
                </a:effectLst>
                <a:cs typeface="Calibri" pitchFamily="34" charset="0"/>
              </a:rPr>
              <a:t>90</a:t>
            </a:r>
          </a:p>
        </p:txBody>
      </p:sp>
      <p:sp>
        <p:nvSpPr>
          <p:cNvPr id="28" name="Metin kutusu 27"/>
          <p:cNvSpPr txBox="1"/>
          <p:nvPr/>
        </p:nvSpPr>
        <p:spPr>
          <a:xfrm>
            <a:off x="5773738" y="5795963"/>
            <a:ext cx="469900" cy="400050"/>
          </a:xfrm>
          <a:prstGeom prst="rect">
            <a:avLst/>
          </a:prstGeom>
          <a:noFill/>
        </p:spPr>
        <p:txBody>
          <a:bodyPr>
            <a:spAutoFit/>
          </a:bodyPr>
          <a:lstStyle/>
          <a:p>
            <a:pPr>
              <a:defRPr/>
            </a:pPr>
            <a:r>
              <a:rPr lang="tr-TR" sz="2000" b="1" dirty="0">
                <a:solidFill>
                  <a:srgbClr val="C00000"/>
                </a:solidFill>
                <a:effectLst>
                  <a:outerShdw blurRad="38100" dist="38100" dir="2700000" algn="tl">
                    <a:srgbClr val="000000">
                      <a:alpha val="43137"/>
                    </a:srgbClr>
                  </a:outerShdw>
                </a:effectLst>
                <a:cs typeface="Calibri" pitchFamily="34" charset="0"/>
              </a:rPr>
              <a:t>95</a:t>
            </a:r>
            <a:endParaRPr lang="tr-TR" sz="2400" b="1" dirty="0">
              <a:solidFill>
                <a:srgbClr val="C00000"/>
              </a:solidFill>
              <a:effectLst>
                <a:outerShdw blurRad="38100" dist="38100" dir="2700000" algn="tl">
                  <a:srgbClr val="000000">
                    <a:alpha val="43137"/>
                  </a:srgbClr>
                </a:outerShdw>
              </a:effectLst>
              <a:cs typeface="Calibri" pitchFamily="34" charset="0"/>
            </a:endParaRPr>
          </a:p>
        </p:txBody>
      </p:sp>
      <p:sp>
        <p:nvSpPr>
          <p:cNvPr id="29" name="Eşittir 28"/>
          <p:cNvSpPr/>
          <p:nvPr/>
        </p:nvSpPr>
        <p:spPr>
          <a:xfrm>
            <a:off x="6300789" y="2863850"/>
            <a:ext cx="261937" cy="2936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0" name="Eşittir 29"/>
          <p:cNvSpPr/>
          <p:nvPr/>
        </p:nvSpPr>
        <p:spPr>
          <a:xfrm>
            <a:off x="6313489" y="3519488"/>
            <a:ext cx="261937" cy="2921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1" name="Eşittir 30"/>
          <p:cNvSpPr/>
          <p:nvPr/>
        </p:nvSpPr>
        <p:spPr>
          <a:xfrm>
            <a:off x="6313489" y="4130675"/>
            <a:ext cx="261937" cy="2921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2" name="Eşittir 31"/>
          <p:cNvSpPr/>
          <p:nvPr/>
        </p:nvSpPr>
        <p:spPr>
          <a:xfrm>
            <a:off x="6297614" y="4665664"/>
            <a:ext cx="261937" cy="2936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3" name="Eşittir 32"/>
          <p:cNvSpPr/>
          <p:nvPr/>
        </p:nvSpPr>
        <p:spPr>
          <a:xfrm>
            <a:off x="6313489" y="5265738"/>
            <a:ext cx="261937" cy="2921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4" name="Eşittir 33"/>
          <p:cNvSpPr/>
          <p:nvPr/>
        </p:nvSpPr>
        <p:spPr>
          <a:xfrm>
            <a:off x="6313489" y="5864225"/>
            <a:ext cx="261937" cy="2936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35" name="Metin kutusu 34"/>
          <p:cNvSpPr txBox="1"/>
          <p:nvPr/>
        </p:nvSpPr>
        <p:spPr>
          <a:xfrm>
            <a:off x="6816725" y="2757488"/>
            <a:ext cx="725488" cy="400050"/>
          </a:xfrm>
          <a:prstGeom prst="rect">
            <a:avLst/>
          </a:prstGeom>
          <a:noFill/>
        </p:spPr>
        <p:txBody>
          <a:bodyPr>
            <a:spAutoFit/>
          </a:bodyPr>
          <a:lstStyle/>
          <a:p>
            <a:pPr>
              <a:defRPr/>
            </a:pPr>
            <a:r>
              <a:rPr lang="tr-TR" sz="2000" b="1" dirty="0">
                <a:solidFill>
                  <a:srgbClr val="C00000"/>
                </a:solidFill>
                <a:effectLst>
                  <a:outerShdw blurRad="38100" dist="38100" dir="2700000" algn="tl">
                    <a:srgbClr val="000000">
                      <a:alpha val="43137"/>
                    </a:srgbClr>
                  </a:outerShdw>
                </a:effectLst>
                <a:cs typeface="Calibri" pitchFamily="34" charset="0"/>
              </a:rPr>
              <a:t>360</a:t>
            </a:r>
          </a:p>
        </p:txBody>
      </p:sp>
      <p:sp>
        <p:nvSpPr>
          <p:cNvPr id="36" name="Metin kutusu 35"/>
          <p:cNvSpPr txBox="1"/>
          <p:nvPr/>
        </p:nvSpPr>
        <p:spPr>
          <a:xfrm>
            <a:off x="6823075" y="3429000"/>
            <a:ext cx="719138" cy="400050"/>
          </a:xfrm>
          <a:prstGeom prst="rect">
            <a:avLst/>
          </a:prstGeom>
          <a:noFill/>
        </p:spPr>
        <p:txBody>
          <a:bodyPr>
            <a:spAutoFit/>
          </a:bodyPr>
          <a:lstStyle/>
          <a:p>
            <a:pPr>
              <a:defRPr/>
            </a:pPr>
            <a:r>
              <a:rPr lang="tr-TR" sz="2000" b="1" dirty="0">
                <a:solidFill>
                  <a:srgbClr val="C00000"/>
                </a:solidFill>
                <a:effectLst>
                  <a:outerShdw blurRad="38100" dist="38100" dir="2700000" algn="tl">
                    <a:srgbClr val="000000">
                      <a:alpha val="43137"/>
                    </a:srgbClr>
                  </a:outerShdw>
                </a:effectLst>
                <a:cs typeface="Calibri" pitchFamily="34" charset="0"/>
              </a:rPr>
              <a:t>380</a:t>
            </a:r>
          </a:p>
        </p:txBody>
      </p:sp>
      <p:sp>
        <p:nvSpPr>
          <p:cNvPr id="37" name="Metin kutusu 36"/>
          <p:cNvSpPr txBox="1"/>
          <p:nvPr/>
        </p:nvSpPr>
        <p:spPr>
          <a:xfrm>
            <a:off x="6823076" y="4087813"/>
            <a:ext cx="777875" cy="400050"/>
          </a:xfrm>
          <a:prstGeom prst="rect">
            <a:avLst/>
          </a:prstGeom>
          <a:noFill/>
        </p:spPr>
        <p:txBody>
          <a:bodyPr>
            <a:spAutoFit/>
          </a:bodyPr>
          <a:lstStyle/>
          <a:p>
            <a:pPr>
              <a:defRPr/>
            </a:pPr>
            <a:r>
              <a:rPr lang="tr-TR" sz="2000" b="1" dirty="0">
                <a:solidFill>
                  <a:srgbClr val="C00000"/>
                </a:solidFill>
                <a:effectLst>
                  <a:outerShdw blurRad="38100" dist="38100" dir="2700000" algn="tl">
                    <a:srgbClr val="000000">
                      <a:alpha val="43137"/>
                    </a:srgbClr>
                  </a:outerShdw>
                </a:effectLst>
                <a:cs typeface="Calibri" pitchFamily="34" charset="0"/>
              </a:rPr>
              <a:t>400</a:t>
            </a:r>
          </a:p>
        </p:txBody>
      </p:sp>
      <p:sp>
        <p:nvSpPr>
          <p:cNvPr id="38" name="Metin kutusu 37"/>
          <p:cNvSpPr txBox="1"/>
          <p:nvPr/>
        </p:nvSpPr>
        <p:spPr>
          <a:xfrm>
            <a:off x="6816725" y="4643438"/>
            <a:ext cx="719138" cy="400050"/>
          </a:xfrm>
          <a:prstGeom prst="rect">
            <a:avLst/>
          </a:prstGeom>
          <a:noFill/>
        </p:spPr>
        <p:txBody>
          <a:bodyPr>
            <a:spAutoFit/>
          </a:bodyPr>
          <a:lstStyle/>
          <a:p>
            <a:pPr>
              <a:defRPr/>
            </a:pPr>
            <a:r>
              <a:rPr lang="tr-TR" sz="2000" b="1" dirty="0">
                <a:solidFill>
                  <a:srgbClr val="C00000"/>
                </a:solidFill>
                <a:effectLst>
                  <a:outerShdw blurRad="38100" dist="38100" dir="2700000" algn="tl">
                    <a:srgbClr val="000000">
                      <a:alpha val="43137"/>
                    </a:srgbClr>
                  </a:outerShdw>
                </a:effectLst>
                <a:cs typeface="Calibri" pitchFamily="34" charset="0"/>
              </a:rPr>
              <a:t>170</a:t>
            </a:r>
          </a:p>
        </p:txBody>
      </p:sp>
      <p:sp>
        <p:nvSpPr>
          <p:cNvPr id="39" name="Metin kutusu 38"/>
          <p:cNvSpPr txBox="1"/>
          <p:nvPr/>
        </p:nvSpPr>
        <p:spPr>
          <a:xfrm>
            <a:off x="6807201" y="5157788"/>
            <a:ext cx="720725" cy="400050"/>
          </a:xfrm>
          <a:prstGeom prst="rect">
            <a:avLst/>
          </a:prstGeom>
          <a:noFill/>
        </p:spPr>
        <p:txBody>
          <a:bodyPr>
            <a:spAutoFit/>
          </a:bodyPr>
          <a:lstStyle/>
          <a:p>
            <a:pPr>
              <a:defRPr/>
            </a:pPr>
            <a:r>
              <a:rPr lang="tr-TR" sz="2000" b="1" dirty="0">
                <a:solidFill>
                  <a:srgbClr val="C00000"/>
                </a:solidFill>
                <a:effectLst>
                  <a:outerShdw blurRad="38100" dist="38100" dir="2700000" algn="tl">
                    <a:srgbClr val="000000">
                      <a:alpha val="43137"/>
                    </a:srgbClr>
                  </a:outerShdw>
                </a:effectLst>
                <a:cs typeface="Calibri" pitchFamily="34" charset="0"/>
              </a:rPr>
              <a:t>180</a:t>
            </a:r>
          </a:p>
        </p:txBody>
      </p:sp>
      <p:sp>
        <p:nvSpPr>
          <p:cNvPr id="40" name="Metin kutusu 39"/>
          <p:cNvSpPr txBox="1"/>
          <p:nvPr/>
        </p:nvSpPr>
        <p:spPr>
          <a:xfrm>
            <a:off x="6875464" y="5695950"/>
            <a:ext cx="725487" cy="400050"/>
          </a:xfrm>
          <a:prstGeom prst="rect">
            <a:avLst/>
          </a:prstGeom>
          <a:noFill/>
        </p:spPr>
        <p:txBody>
          <a:bodyPr>
            <a:spAutoFit/>
          </a:bodyPr>
          <a:lstStyle/>
          <a:p>
            <a:pPr>
              <a:defRPr/>
            </a:pPr>
            <a:r>
              <a:rPr lang="tr-TR" sz="2000" b="1" dirty="0">
                <a:solidFill>
                  <a:srgbClr val="C00000"/>
                </a:solidFill>
                <a:effectLst>
                  <a:outerShdw blurRad="38100" dist="38100" dir="2700000" algn="tl">
                    <a:srgbClr val="000000">
                      <a:alpha val="43137"/>
                    </a:srgbClr>
                  </a:outerShdw>
                </a:effectLst>
                <a:cs typeface="Calibri" pitchFamily="34" charset="0"/>
              </a:rPr>
              <a:t>190</a:t>
            </a:r>
          </a:p>
        </p:txBody>
      </p:sp>
      <p:cxnSp>
        <p:nvCxnSpPr>
          <p:cNvPr id="41" name="Eğri Bağlayıcı 40"/>
          <p:cNvCxnSpPr>
            <a:stCxn id="35" idx="3"/>
          </p:cNvCxnSpPr>
          <p:nvPr/>
        </p:nvCxnSpPr>
        <p:spPr>
          <a:xfrm>
            <a:off x="7542214" y="2957514"/>
            <a:ext cx="1146175" cy="1406525"/>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sp>
        <p:nvSpPr>
          <p:cNvPr id="44" name="Metin kutusu 43"/>
          <p:cNvSpPr txBox="1"/>
          <p:nvPr/>
        </p:nvSpPr>
        <p:spPr>
          <a:xfrm>
            <a:off x="2389189" y="6184900"/>
            <a:ext cx="7235825" cy="706438"/>
          </a:xfrm>
          <a:prstGeom prst="rect">
            <a:avLst/>
          </a:prstGeom>
          <a:noFill/>
        </p:spPr>
        <p:txBody>
          <a:bodyPr>
            <a:spAutoFit/>
          </a:bodyPr>
          <a:lstStyle/>
          <a:p>
            <a:pPr algn="ctr">
              <a:defRPr/>
            </a:pPr>
            <a:r>
              <a:rPr lang="tr-TR" sz="2000" b="1" dirty="0">
                <a:solidFill>
                  <a:srgbClr val="C00000"/>
                </a:solidFill>
                <a:effectLst>
                  <a:outerShdw blurRad="38100" dist="38100" dir="2700000" algn="tl">
                    <a:srgbClr val="000000">
                      <a:alpha val="43137"/>
                    </a:srgbClr>
                  </a:outerShdw>
                </a:effectLst>
                <a:cs typeface="Calibri" pitchFamily="34" charset="0"/>
              </a:rPr>
              <a:t>FORMÜL </a:t>
            </a:r>
          </a:p>
          <a:p>
            <a:pPr algn="ctr">
              <a:defRPr/>
            </a:pPr>
            <a:r>
              <a:rPr lang="tr-TR" sz="2000" b="1" dirty="0">
                <a:solidFill>
                  <a:srgbClr val="C00000"/>
                </a:solidFill>
                <a:effectLst>
                  <a:outerShdw blurRad="38100" dist="38100" dir="2700000" algn="tl">
                    <a:srgbClr val="000000">
                      <a:alpha val="43137"/>
                    </a:srgbClr>
                  </a:outerShdw>
                </a:effectLst>
                <a:cs typeface="Calibri" pitchFamily="34" charset="0"/>
              </a:rPr>
              <a:t> (Toplam Puan / 18 / 100 ) X 700</a:t>
            </a:r>
          </a:p>
        </p:txBody>
      </p:sp>
      <p:sp>
        <p:nvSpPr>
          <p:cNvPr id="45" name="Metin kutusu 44"/>
          <p:cNvSpPr txBox="1"/>
          <p:nvPr/>
        </p:nvSpPr>
        <p:spPr>
          <a:xfrm>
            <a:off x="7616825" y="4510089"/>
            <a:ext cx="2800350" cy="708025"/>
          </a:xfrm>
          <a:prstGeom prst="rect">
            <a:avLst/>
          </a:prstGeom>
          <a:noFill/>
        </p:spPr>
        <p:txBody>
          <a:bodyPr>
            <a:spAutoFit/>
          </a:bodyPr>
          <a:lstStyle/>
          <a:p>
            <a:pPr>
              <a:defRPr/>
            </a:pPr>
            <a:r>
              <a:rPr lang="tr-TR" sz="2000" b="1" dirty="0">
                <a:solidFill>
                  <a:srgbClr val="C00000"/>
                </a:solidFill>
                <a:effectLst>
                  <a:outerShdw blurRad="38100" dist="38100" dir="2700000" algn="tl">
                    <a:srgbClr val="000000">
                      <a:alpha val="43137"/>
                    </a:srgbClr>
                  </a:outerShdw>
                </a:effectLst>
                <a:cs typeface="Calibri" pitchFamily="34" charset="0"/>
              </a:rPr>
              <a:t>Toplam = </a:t>
            </a:r>
          </a:p>
          <a:p>
            <a:pPr>
              <a:defRPr/>
            </a:pPr>
            <a:r>
              <a:rPr lang="tr-TR" sz="2000" b="1" dirty="0">
                <a:solidFill>
                  <a:srgbClr val="C00000"/>
                </a:solidFill>
                <a:effectLst>
                  <a:outerShdw blurRad="38100" dist="38100" dir="2700000" algn="tl">
                    <a:srgbClr val="000000">
                      <a:alpha val="43137"/>
                    </a:srgbClr>
                  </a:outerShdw>
                </a:effectLst>
                <a:cs typeface="Calibri" pitchFamily="34" charset="0"/>
              </a:rPr>
              <a:t>(1.680 / 18 / 100 )X 700</a:t>
            </a:r>
          </a:p>
        </p:txBody>
      </p:sp>
      <p:sp>
        <p:nvSpPr>
          <p:cNvPr id="46" name="Metin kutusu 45"/>
          <p:cNvSpPr txBox="1"/>
          <p:nvPr/>
        </p:nvSpPr>
        <p:spPr>
          <a:xfrm>
            <a:off x="7616826" y="5334000"/>
            <a:ext cx="2874963" cy="1077218"/>
          </a:xfrm>
          <a:prstGeom prst="rect">
            <a:avLst/>
          </a:prstGeom>
          <a:noFill/>
        </p:spPr>
        <p:txBody>
          <a:bodyPr>
            <a:spAutoFit/>
          </a:bodyPr>
          <a:lstStyle/>
          <a:p>
            <a:pPr>
              <a:defRPr/>
            </a:pPr>
            <a:r>
              <a:rPr lang="tr-TR" sz="2000" b="1" dirty="0">
                <a:solidFill>
                  <a:srgbClr val="FF0000"/>
                </a:solidFill>
                <a:effectLst>
                  <a:outerShdw blurRad="38100" dist="38100" dir="2700000" algn="tl">
                    <a:srgbClr val="000000">
                      <a:alpha val="43137"/>
                    </a:srgbClr>
                  </a:outerShdw>
                </a:effectLst>
                <a:cs typeface="Calibri" pitchFamily="34" charset="0"/>
              </a:rPr>
              <a:t>1.DÖNEM TEOG PUANI = </a:t>
            </a:r>
          </a:p>
          <a:p>
            <a:pPr>
              <a:defRPr/>
            </a:pPr>
            <a:r>
              <a:rPr lang="tr-TR" sz="2400" b="1" dirty="0">
                <a:solidFill>
                  <a:srgbClr val="FF0000"/>
                </a:solidFill>
                <a:effectLst>
                  <a:outerShdw blurRad="38100" dist="38100" dir="2700000" algn="tl">
                    <a:srgbClr val="000000">
                      <a:alpha val="43137"/>
                    </a:srgbClr>
                  </a:outerShdw>
                </a:effectLst>
                <a:cs typeface="Calibri" pitchFamily="34" charset="0"/>
              </a:rPr>
              <a:t>653,33</a:t>
            </a:r>
          </a:p>
        </p:txBody>
      </p:sp>
      <p:sp>
        <p:nvSpPr>
          <p:cNvPr id="43" name="Sol Ok Açıklama Balonu 42"/>
          <p:cNvSpPr/>
          <p:nvPr/>
        </p:nvSpPr>
        <p:spPr>
          <a:xfrm>
            <a:off x="6732588" y="207219"/>
            <a:ext cx="4796024" cy="2137521"/>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tr-TR" altLang="tr-TR" sz="3000" b="1" dirty="0" smtClean="0">
              <a:latin typeface="Arial Narrow" panose="020B0606020202030204" pitchFamily="34" charset="0"/>
            </a:endParaRPr>
          </a:p>
          <a:p>
            <a:pPr algn="ctr"/>
            <a:r>
              <a:rPr lang="tr-TR" altLang="tr-TR" sz="3200" b="1" dirty="0">
                <a:latin typeface="Arial Narrow" panose="020B0606020202030204" pitchFamily="34" charset="0"/>
              </a:rPr>
              <a:t>Sınava girdik, peki puanlar nasıl hesaplanacak?</a:t>
            </a:r>
            <a:endParaRPr lang="tr-TR" altLang="tr-TR" sz="3200" b="1" dirty="0">
              <a:latin typeface="Arial Narrow" panose="020B0606020202030204" pitchFamily="34" charset="0"/>
              <a:cs typeface="Arial" panose="020B0604020202020204" pitchFamily="34" charset="0"/>
            </a:endParaRPr>
          </a:p>
          <a:p>
            <a:pPr algn="ctr"/>
            <a:endParaRPr lang="tr-TR" dirty="0"/>
          </a:p>
        </p:txBody>
      </p:sp>
    </p:spTree>
    <p:extLst>
      <p:ext uri="{BB962C8B-B14F-4D97-AF65-F5344CB8AC3E}">
        <p14:creationId xmlns:p14="http://schemas.microsoft.com/office/powerpoint/2010/main" val="166809274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TM04033925[[fn=Damla]]</Template>
  <TotalTime>33</TotalTime>
  <Words>1327</Words>
  <Application>Microsoft Office PowerPoint</Application>
  <PresentationFormat>Geniş ekran</PresentationFormat>
  <Paragraphs>301</Paragraphs>
  <Slides>25</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25</vt:i4>
      </vt:variant>
    </vt:vector>
  </HeadingPairs>
  <TitlesOfParts>
    <vt:vector size="37" baseType="lpstr">
      <vt:lpstr>MS PGothic</vt:lpstr>
      <vt:lpstr>Arial</vt:lpstr>
      <vt:lpstr>Arial Narrow</vt:lpstr>
      <vt:lpstr>Calibri</vt:lpstr>
      <vt:lpstr>Comic Sans MS</vt:lpstr>
      <vt:lpstr>Georgia</vt:lpstr>
      <vt:lpstr>Helvetica</vt:lpstr>
      <vt:lpstr>Tahoma</vt:lpstr>
      <vt:lpstr>Times New Roman</vt:lpstr>
      <vt:lpstr>Tw Cen MT</vt:lpstr>
      <vt:lpstr>Verdana</vt:lpstr>
      <vt:lpstr>Damla</vt:lpstr>
      <vt:lpstr>2015-2016 TEMEL EĞİTİMDEN ORTAÖĞRETİME GEÇİŞ (TEOG)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TEOG sınavlarında Türkçe bölümünde 8. Sınıf yıllık müfredatında bulunan ama MEB'in oluşturduğu konu listesinde yer almayan Sözcük, Cümle ve Paragrafta Anlam konularından da sorular gelmektedir. Hatta bu sorular tüm soruların üçte ikisini oluşturmaktadır. Doğru okumayı, okuduğunu anlamayı ve anladığını yorumlamayı ölçen bu sorular öğrenciler için bir fırsat oluşturmaktadır. İyi bir okuyucu olan öğrenci bu soruları rahatlıkla yapabilir. Diğer bilgi içeren konular da fazla olmadığı için düzenli bir çalışmayla doğru olarak çözülebilir.</vt:lpstr>
      <vt:lpstr> TEOG Matematik sorularında kazanım dışı soru sorulmamıştır. MEB'in yayınlamış olduğu soru kazanımları içerisinde. Sınav kazanımsal olarak az konu içermektedir. Sorular kolay olup yoruma dayalı ayırt edici soru adedi az olduğundan başarı oranı yüksektir. 2014 Kasım'da yapılan ilk dönem TEOG sınavına göre matematik soruları bu sınavda çok daha zordu ve ayırt edici nitelikteydi. Geometri soruları ağırlıktaydı.Soruların zorluğu nedeniyle pek çok öğrenci cevaplarını kontrol etme fırsatı bulamazken zaman yönetimini doğru yapabilen öğrenciler farklarını burada ortaya koydu.</vt:lpstr>
      <vt:lpstr> TEOG sınavı Fen ve Teknoloji sorularının zor sorular olmadığı ama yoruma dayalı sorular olduğundan dolayı çok dikkatle çözülmesi gerektiği, öğrencilerin sene içerisinde farklı soru tiplerini görebilmek için çok fazla soru çözmesi, bu şekilde yorum kabiliyetlerini geliştirmeleri gerektiği görülmüştür.</vt:lpstr>
      <vt:lpstr>PowerPoint Sunusu</vt:lpstr>
      <vt:lpstr>İngilizce sınav soruları müfredata uygundur ve kazanım dışı soru bulunmamaktadır. Geçen yıllardaki sınavlardan farklı olarak bu sınavda günlük hayattaki diyalogları anlama ve uygun karşılığı veren ifadeyi bulma sorularına ağırlık verilmiştir. Bu sorular zor olmamasına karşın, dikkatli okumayı, kelime çalışmalarına ağırlık verilmeyi ve çıkarım yapmayı gerektirmektedir. Kelime bilgisini test eden sorular bu sınavda çoğunlukla metin bütünlüğü içerisinde ölçülmüştür.</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2015-2016 TEMEL EĞİTİMDEN ORTAÖĞRETİME GEÇİŞ (TEOG)  </dc:title>
  <dc:creator>REHBERLİK</dc:creator>
  <cp:lastModifiedBy>REHBERLİK</cp:lastModifiedBy>
  <cp:revision>7</cp:revision>
  <dcterms:created xsi:type="dcterms:W3CDTF">2015-11-02T12:20:36Z</dcterms:created>
  <dcterms:modified xsi:type="dcterms:W3CDTF">2015-11-03T08:16:02Z</dcterms:modified>
</cp:coreProperties>
</file>