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notesMasterIdLst>
    <p:notesMasterId r:id="rId53"/>
  </p:notesMasterIdLst>
  <p:sldIdLst>
    <p:sldId id="500" r:id="rId2"/>
    <p:sldId id="523" r:id="rId3"/>
    <p:sldId id="524" r:id="rId4"/>
    <p:sldId id="525" r:id="rId5"/>
    <p:sldId id="526" r:id="rId6"/>
    <p:sldId id="527" r:id="rId7"/>
    <p:sldId id="528" r:id="rId8"/>
    <p:sldId id="529" r:id="rId9"/>
    <p:sldId id="530" r:id="rId10"/>
    <p:sldId id="531" r:id="rId11"/>
    <p:sldId id="532" r:id="rId12"/>
    <p:sldId id="533" r:id="rId13"/>
    <p:sldId id="534" r:id="rId14"/>
    <p:sldId id="535" r:id="rId15"/>
    <p:sldId id="536" r:id="rId16"/>
    <p:sldId id="537" r:id="rId17"/>
    <p:sldId id="538" r:id="rId18"/>
    <p:sldId id="539" r:id="rId19"/>
    <p:sldId id="540" r:id="rId20"/>
    <p:sldId id="541" r:id="rId21"/>
    <p:sldId id="542" r:id="rId22"/>
    <p:sldId id="543" r:id="rId23"/>
    <p:sldId id="544" r:id="rId24"/>
    <p:sldId id="545" r:id="rId25"/>
    <p:sldId id="546" r:id="rId26"/>
    <p:sldId id="547" r:id="rId27"/>
    <p:sldId id="548" r:id="rId28"/>
    <p:sldId id="549" r:id="rId29"/>
    <p:sldId id="550" r:id="rId30"/>
    <p:sldId id="551" r:id="rId31"/>
    <p:sldId id="555" r:id="rId32"/>
    <p:sldId id="556" r:id="rId33"/>
    <p:sldId id="557" r:id="rId34"/>
    <p:sldId id="558" r:id="rId35"/>
    <p:sldId id="559" r:id="rId36"/>
    <p:sldId id="560" r:id="rId37"/>
    <p:sldId id="561" r:id="rId38"/>
    <p:sldId id="562" r:id="rId39"/>
    <p:sldId id="563" r:id="rId40"/>
    <p:sldId id="564" r:id="rId41"/>
    <p:sldId id="565" r:id="rId42"/>
    <p:sldId id="566" r:id="rId43"/>
    <p:sldId id="567" r:id="rId44"/>
    <p:sldId id="568" r:id="rId45"/>
    <p:sldId id="569" r:id="rId46"/>
    <p:sldId id="570" r:id="rId47"/>
    <p:sldId id="571" r:id="rId48"/>
    <p:sldId id="572" r:id="rId49"/>
    <p:sldId id="573" r:id="rId50"/>
    <p:sldId id="574" r:id="rId51"/>
    <p:sldId id="575" r:id="rId5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DCF0"/>
    <a:srgbClr val="45D7EB"/>
    <a:srgbClr val="E11A1D"/>
    <a:srgbClr val="50D7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3712" autoAdjust="0"/>
  </p:normalViewPr>
  <p:slideViewPr>
    <p:cSldViewPr>
      <p:cViewPr varScale="1">
        <p:scale>
          <a:sx n="85" d="100"/>
          <a:sy n="85" d="100"/>
        </p:scale>
        <p:origin x="1378" y="58"/>
      </p:cViewPr>
      <p:guideLst>
        <p:guide orient="horz" pos="2160"/>
        <p:guide pos="2880"/>
      </p:guideLst>
    </p:cSldViewPr>
  </p:slideViewPr>
  <p:outlineViewPr>
    <p:cViewPr>
      <p:scale>
        <a:sx n="33" d="100"/>
        <a:sy n="33" d="100"/>
      </p:scale>
      <p:origin x="53" y="32635"/>
    </p:cViewPr>
  </p:outlineViewPr>
  <p:notesTextViewPr>
    <p:cViewPr>
      <p:scale>
        <a:sx n="100" d="100"/>
        <a:sy n="100" d="100"/>
      </p:scale>
      <p:origin x="0" y="0"/>
    </p:cViewPr>
  </p:notesTextViewPr>
  <p:sorterViewPr>
    <p:cViewPr>
      <p:scale>
        <a:sx n="100" d="100"/>
        <a:sy n="100" d="100"/>
      </p:scale>
      <p:origin x="0" y="-396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00F742-90D2-420A-9F5E-F5E956D50443}" type="datetimeFigureOut">
              <a:rPr lang="tr-TR" smtClean="0"/>
              <a:pPr/>
              <a:t>24.08.2020</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621837-720C-440F-B65A-524D0A08A6B1}" type="slidenum">
              <a:rPr lang="tr-TR" smtClean="0"/>
              <a:pPr/>
              <a:t>‹#›</a:t>
            </a:fld>
            <a:endParaRPr lang="tr-TR"/>
          </a:p>
        </p:txBody>
      </p:sp>
    </p:spTree>
    <p:extLst>
      <p:ext uri="{BB962C8B-B14F-4D97-AF65-F5344CB8AC3E}">
        <p14:creationId xmlns:p14="http://schemas.microsoft.com/office/powerpoint/2010/main" val="2898859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3</a:t>
            </a:fld>
            <a:endParaRPr lang="tr-TR"/>
          </a:p>
        </p:txBody>
      </p:sp>
    </p:spTree>
    <p:extLst>
      <p:ext uri="{BB962C8B-B14F-4D97-AF65-F5344CB8AC3E}">
        <p14:creationId xmlns:p14="http://schemas.microsoft.com/office/powerpoint/2010/main" val="2684363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15</a:t>
            </a:fld>
            <a:endParaRPr lang="tr-TR">
              <a:solidFill>
                <a:prstClr val="black"/>
              </a:solidFill>
            </a:endParaRPr>
          </a:p>
        </p:txBody>
      </p:sp>
    </p:spTree>
    <p:extLst>
      <p:ext uri="{BB962C8B-B14F-4D97-AF65-F5344CB8AC3E}">
        <p14:creationId xmlns:p14="http://schemas.microsoft.com/office/powerpoint/2010/main" val="2086295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28</a:t>
            </a:fld>
            <a:endParaRPr lang="tr-TR"/>
          </a:p>
        </p:txBody>
      </p:sp>
    </p:spTree>
    <p:extLst>
      <p:ext uri="{BB962C8B-B14F-4D97-AF65-F5344CB8AC3E}">
        <p14:creationId xmlns:p14="http://schemas.microsoft.com/office/powerpoint/2010/main" val="28934576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29</a:t>
            </a:fld>
            <a:endParaRPr lang="tr-TR"/>
          </a:p>
        </p:txBody>
      </p:sp>
    </p:spTree>
    <p:extLst>
      <p:ext uri="{BB962C8B-B14F-4D97-AF65-F5344CB8AC3E}">
        <p14:creationId xmlns:p14="http://schemas.microsoft.com/office/powerpoint/2010/main" val="1407153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30</a:t>
            </a:fld>
            <a:endParaRPr lang="tr-TR"/>
          </a:p>
        </p:txBody>
      </p:sp>
    </p:spTree>
    <p:extLst>
      <p:ext uri="{BB962C8B-B14F-4D97-AF65-F5344CB8AC3E}">
        <p14:creationId xmlns:p14="http://schemas.microsoft.com/office/powerpoint/2010/main" val="39230567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49</a:t>
            </a:fld>
            <a:endParaRPr lang="tr-TR"/>
          </a:p>
        </p:txBody>
      </p:sp>
    </p:spTree>
    <p:extLst>
      <p:ext uri="{BB962C8B-B14F-4D97-AF65-F5344CB8AC3E}">
        <p14:creationId xmlns:p14="http://schemas.microsoft.com/office/powerpoint/2010/main" val="2580612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50</a:t>
            </a:fld>
            <a:endParaRPr lang="tr-TR"/>
          </a:p>
        </p:txBody>
      </p:sp>
    </p:spTree>
    <p:extLst>
      <p:ext uri="{BB962C8B-B14F-4D97-AF65-F5344CB8AC3E}">
        <p14:creationId xmlns:p14="http://schemas.microsoft.com/office/powerpoint/2010/main" val="1613308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51</a:t>
            </a:fld>
            <a:endParaRPr lang="tr-TR"/>
          </a:p>
        </p:txBody>
      </p:sp>
    </p:spTree>
    <p:extLst>
      <p:ext uri="{BB962C8B-B14F-4D97-AF65-F5344CB8AC3E}">
        <p14:creationId xmlns:p14="http://schemas.microsoft.com/office/powerpoint/2010/main" val="676918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7</a:t>
            </a:fld>
            <a:endParaRPr lang="tr-TR"/>
          </a:p>
        </p:txBody>
      </p:sp>
    </p:spTree>
    <p:extLst>
      <p:ext uri="{BB962C8B-B14F-4D97-AF65-F5344CB8AC3E}">
        <p14:creationId xmlns:p14="http://schemas.microsoft.com/office/powerpoint/2010/main" val="3557780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8</a:t>
            </a:fld>
            <a:endParaRPr lang="tr-TR"/>
          </a:p>
        </p:txBody>
      </p:sp>
    </p:spTree>
    <p:extLst>
      <p:ext uri="{BB962C8B-B14F-4D97-AF65-F5344CB8AC3E}">
        <p14:creationId xmlns:p14="http://schemas.microsoft.com/office/powerpoint/2010/main" val="2287423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9</a:t>
            </a:fld>
            <a:endParaRPr lang="tr-TR"/>
          </a:p>
        </p:txBody>
      </p:sp>
    </p:spTree>
    <p:extLst>
      <p:ext uri="{BB962C8B-B14F-4D97-AF65-F5344CB8AC3E}">
        <p14:creationId xmlns:p14="http://schemas.microsoft.com/office/powerpoint/2010/main" val="1778506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10</a:t>
            </a:fld>
            <a:endParaRPr lang="tr-TR">
              <a:solidFill>
                <a:prstClr val="black"/>
              </a:solidFill>
            </a:endParaRPr>
          </a:p>
        </p:txBody>
      </p:sp>
    </p:spTree>
    <p:extLst>
      <p:ext uri="{BB962C8B-B14F-4D97-AF65-F5344CB8AC3E}">
        <p14:creationId xmlns:p14="http://schemas.microsoft.com/office/powerpoint/2010/main" val="3663176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11</a:t>
            </a:fld>
            <a:endParaRPr lang="tr-TR">
              <a:solidFill>
                <a:prstClr val="black"/>
              </a:solidFill>
            </a:endParaRPr>
          </a:p>
        </p:txBody>
      </p:sp>
    </p:spTree>
    <p:extLst>
      <p:ext uri="{BB962C8B-B14F-4D97-AF65-F5344CB8AC3E}">
        <p14:creationId xmlns:p14="http://schemas.microsoft.com/office/powerpoint/2010/main" val="4010591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12</a:t>
            </a:fld>
            <a:endParaRPr lang="tr-TR">
              <a:solidFill>
                <a:prstClr val="black"/>
              </a:solidFill>
            </a:endParaRPr>
          </a:p>
        </p:txBody>
      </p:sp>
    </p:spTree>
    <p:extLst>
      <p:ext uri="{BB962C8B-B14F-4D97-AF65-F5344CB8AC3E}">
        <p14:creationId xmlns:p14="http://schemas.microsoft.com/office/powerpoint/2010/main" val="1060722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13</a:t>
            </a:fld>
            <a:endParaRPr lang="tr-TR">
              <a:solidFill>
                <a:prstClr val="black"/>
              </a:solidFill>
            </a:endParaRPr>
          </a:p>
        </p:txBody>
      </p:sp>
    </p:spTree>
    <p:extLst>
      <p:ext uri="{BB962C8B-B14F-4D97-AF65-F5344CB8AC3E}">
        <p14:creationId xmlns:p14="http://schemas.microsoft.com/office/powerpoint/2010/main" val="1083124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14</a:t>
            </a:fld>
            <a:endParaRPr lang="tr-TR">
              <a:solidFill>
                <a:prstClr val="black"/>
              </a:solidFill>
            </a:endParaRPr>
          </a:p>
        </p:txBody>
      </p:sp>
    </p:spTree>
    <p:extLst>
      <p:ext uri="{BB962C8B-B14F-4D97-AF65-F5344CB8AC3E}">
        <p14:creationId xmlns:p14="http://schemas.microsoft.com/office/powerpoint/2010/main" val="791486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p:spPr>
        <p:txBody>
          <a:bodyPr anchor="b"/>
          <a:lstStyle>
            <a:lvl1pPr algn="ctr">
              <a:defRPr sz="4500"/>
            </a:lvl1pPr>
          </a:lstStyle>
          <a:p>
            <a:r>
              <a:rPr lang="tr-TR" smtClean="0"/>
              <a:t>Asıl başlık stili için tıklatın</a:t>
            </a:r>
            <a:endParaRPr lang="tr-T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5C6A4742-D06F-4965-9AD2-826D9FB516E8}" type="datetimeFigureOut">
              <a:rPr lang="tr-TR" smtClean="0"/>
              <a:pPr/>
              <a:t>24.08.2020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348847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C6A4742-D06F-4965-9AD2-826D9FB516E8}" type="datetimeFigureOut">
              <a:rPr lang="tr-TR" smtClean="0"/>
              <a:pPr/>
              <a:t>24.08.2020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407630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28650" y="365125"/>
            <a:ext cx="5800725"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C6A4742-D06F-4965-9AD2-826D9FB516E8}" type="datetimeFigureOut">
              <a:rPr lang="tr-TR" smtClean="0"/>
              <a:pPr/>
              <a:t>24.08.2020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220496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C6A4742-D06F-4965-9AD2-826D9FB516E8}" type="datetimeFigureOut">
              <a:rPr lang="tr-TR" smtClean="0"/>
              <a:pPr/>
              <a:t>24.08.2020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3148976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9"/>
            <a:ext cx="7886700" cy="2852737"/>
          </a:xfrm>
        </p:spPr>
        <p:txBody>
          <a:bodyPr anchor="b"/>
          <a:lstStyle>
            <a:lvl1pPr>
              <a:defRPr sz="4500"/>
            </a:lvl1pPr>
          </a:lstStyle>
          <a:p>
            <a:r>
              <a:rPr lang="tr-TR" smtClean="0"/>
              <a:t>Asıl başlık stili için tıklatın</a:t>
            </a:r>
            <a:endParaRPr lang="tr-TR"/>
          </a:p>
        </p:txBody>
      </p:sp>
      <p:sp>
        <p:nvSpPr>
          <p:cNvPr id="3" name="Metin Yer Tutucusu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5C6A4742-D06F-4965-9AD2-826D9FB516E8}" type="datetimeFigureOut">
              <a:rPr lang="tr-TR" smtClean="0"/>
              <a:pPr/>
              <a:t>24.08.2020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3706346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286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291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5C6A4742-D06F-4965-9AD2-826D9FB516E8}" type="datetimeFigureOut">
              <a:rPr lang="tr-TR" smtClean="0"/>
              <a:pPr/>
              <a:t>24.08.2020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2474998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29841" y="365126"/>
            <a:ext cx="78867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İçerik Yer Tutucusu 3"/>
          <p:cNvSpPr>
            <a:spLocks noGrp="1"/>
          </p:cNvSpPr>
          <p:nvPr>
            <p:ph sz="half" idx="2"/>
          </p:nvPr>
        </p:nvSpPr>
        <p:spPr>
          <a:xfrm>
            <a:off x="629842" y="2505075"/>
            <a:ext cx="3868340"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İçerik Yer Tutucusu 5"/>
          <p:cNvSpPr>
            <a:spLocks noGrp="1"/>
          </p:cNvSpPr>
          <p:nvPr>
            <p:ph sz="quarter" idx="4"/>
          </p:nvPr>
        </p:nvSpPr>
        <p:spPr>
          <a:xfrm>
            <a:off x="4629150" y="2505075"/>
            <a:ext cx="3887391"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5C6A4742-D06F-4965-9AD2-826D9FB516E8}" type="datetimeFigureOut">
              <a:rPr lang="tr-TR" smtClean="0"/>
              <a:pPr/>
              <a:t>24.08.2020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999145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5C6A4742-D06F-4965-9AD2-826D9FB516E8}" type="datetimeFigureOut">
              <a:rPr lang="tr-TR" smtClean="0"/>
              <a:pPr/>
              <a:t>24.08.2020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4051247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C6A4742-D06F-4965-9AD2-826D9FB516E8}" type="datetimeFigureOut">
              <a:rPr lang="tr-TR" smtClean="0"/>
              <a:pPr/>
              <a:t>24.08.2020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2755975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İçerik Yer Tutucus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5C6A4742-D06F-4965-9AD2-826D9FB516E8}" type="datetimeFigureOut">
              <a:rPr lang="tr-TR" smtClean="0"/>
              <a:pPr/>
              <a:t>24.08.2020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1666026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Resim Yer Tutucusu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5C6A4742-D06F-4965-9AD2-826D9FB516E8}" type="datetimeFigureOut">
              <a:rPr lang="tr-TR" smtClean="0"/>
              <a:pPr/>
              <a:t>24.08.2020</a:t>
            </a:fld>
            <a:endParaRPr lang="tr-TR"/>
          </a:p>
        </p:txBody>
      </p:sp>
      <p:sp>
        <p:nvSpPr>
          <p:cNvPr id="6" name="Altbilgi Yer Tutucusu 5"/>
          <p:cNvSpPr>
            <a:spLocks noGrp="1"/>
          </p:cNvSpPr>
          <p:nvPr>
            <p:ph type="ftr" sz="quarter" idx="11"/>
          </p:nvPr>
        </p:nvSpPr>
        <p:spPr/>
        <p:txBody>
          <a:bodyPr/>
          <a:lstStyle/>
          <a:p>
            <a:endParaRPr lang="en-US" dirty="0"/>
          </a:p>
        </p:txBody>
      </p:sp>
      <p:sp>
        <p:nvSpPr>
          <p:cNvPr id="7" name="Slayt Numarası Yer Tutucusu 6"/>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1393787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C6A4742-D06F-4965-9AD2-826D9FB516E8}" type="datetimeFigureOut">
              <a:rPr lang="tr-TR" smtClean="0"/>
              <a:pPr/>
              <a:t>24.08.2020</a:t>
            </a:fld>
            <a:endParaRPr lang="tr-TR"/>
          </a:p>
        </p:txBody>
      </p:sp>
      <p:sp>
        <p:nvSpPr>
          <p:cNvPr id="5" name="Altbilgi Yer Tutucusu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22A68D2-DF45-410D-B72E-B80BDAE53480}" type="slidenum">
              <a:rPr lang="tr-TR" smtClean="0"/>
              <a:pPr/>
              <a:t>‹#›</a:t>
            </a:fld>
            <a:endParaRPr lang="tr-TR"/>
          </a:p>
        </p:txBody>
      </p:sp>
    </p:spTree>
    <p:extLst>
      <p:ext uri="{BB962C8B-B14F-4D97-AF65-F5344CB8AC3E}">
        <p14:creationId xmlns:p14="http://schemas.microsoft.com/office/powerpoint/2010/main" val="2019841246"/>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51.xml.rels><?xml version="1.0" encoding="UTF-8" standalone="yes"?>
<Relationships xmlns="http://schemas.openxmlformats.org/package/2006/relationships"><Relationship Id="rId3" Type="http://schemas.openxmlformats.org/officeDocument/2006/relationships/hyperlink" Target="https://orgm.meb.gov.tr/www/psikososyal-bilgilendirme-rehberi/icerik/1314"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corumram.meb.k12.tr/"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0924" y="647684"/>
            <a:ext cx="1413164" cy="1413164"/>
          </a:xfrm>
          <a:prstGeom prst="rect">
            <a:avLst/>
          </a:prstGeom>
        </p:spPr>
      </p:pic>
      <p:sp>
        <p:nvSpPr>
          <p:cNvPr id="7" name="Metin kutusu 6"/>
          <p:cNvSpPr txBox="1"/>
          <p:nvPr/>
        </p:nvSpPr>
        <p:spPr>
          <a:xfrm>
            <a:off x="1331640" y="2001614"/>
            <a:ext cx="6696744" cy="923330"/>
          </a:xfrm>
          <a:prstGeom prst="rect">
            <a:avLst/>
          </a:prstGeom>
          <a:noFill/>
        </p:spPr>
        <p:txBody>
          <a:bodyPr wrap="square" rtlCol="0">
            <a:spAutoFit/>
          </a:bodyPr>
          <a:lstStyle/>
          <a:p>
            <a:pPr algn="ctr"/>
            <a:r>
              <a:rPr lang="tr-TR" b="1" dirty="0" smtClean="0"/>
              <a:t>T.C.</a:t>
            </a:r>
          </a:p>
          <a:p>
            <a:pPr algn="ctr"/>
            <a:r>
              <a:rPr lang="tr-TR" b="1" dirty="0" smtClean="0"/>
              <a:t>MİLLÎ EĞİTİMİ BAKANLIĞI</a:t>
            </a:r>
          </a:p>
          <a:p>
            <a:pPr algn="ctr"/>
            <a:r>
              <a:rPr lang="tr-TR" b="1" dirty="0" smtClean="0"/>
              <a:t>Özel Eğitim ve Rehberlik Hizmetleri Genel Müdürlüğü</a:t>
            </a:r>
            <a:endParaRPr lang="tr-TR" b="1" dirty="0"/>
          </a:p>
        </p:txBody>
      </p:sp>
      <p:sp>
        <p:nvSpPr>
          <p:cNvPr id="9" name="Alt Başlık 2"/>
          <p:cNvSpPr txBox="1">
            <a:spLocks/>
          </p:cNvSpPr>
          <p:nvPr/>
        </p:nvSpPr>
        <p:spPr>
          <a:xfrm>
            <a:off x="500034" y="3573016"/>
            <a:ext cx="8143932" cy="1143008"/>
          </a:xfrm>
          <a:prstGeom prst="rect">
            <a:avLst/>
          </a:prstGeom>
        </p:spPr>
        <p:txBody>
          <a:bodyPr vert="horz" lIns="0" rIns="18288">
            <a:noAutofit/>
          </a:bodyPr>
          <a:lstStyle/>
          <a:p>
            <a:pPr marR="45720" lvl="0" algn="ctr">
              <a:spcBef>
                <a:spcPct val="20000"/>
              </a:spcBef>
              <a:buClr>
                <a:schemeClr val="accent3"/>
              </a:buClr>
              <a:buSzPct val="95000"/>
              <a:defRPr/>
            </a:pPr>
            <a:r>
              <a:rPr lang="tr-TR" sz="2400" b="1" dirty="0" smtClean="0"/>
              <a:t>COVİD-19 SALGIN </a:t>
            </a:r>
            <a:r>
              <a:rPr lang="tr-TR" sz="2400" b="1" dirty="0"/>
              <a:t>HASTALIK SÜRECİNDE </a:t>
            </a:r>
            <a:r>
              <a:rPr lang="tr-TR" sz="2400" b="1" dirty="0" smtClean="0"/>
              <a:t>PSİKOSOSYAL DESTEK ÇALIŞMALARI</a:t>
            </a:r>
          </a:p>
          <a:p>
            <a:pPr marL="0" marR="4572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tr-TR" sz="2400" b="1" i="0" u="none" strike="noStrike" kern="1200" normalizeH="0" baseline="0" noProof="0" dirty="0" smtClean="0">
                <a:ln w="22225">
                  <a:noFill/>
                  <a:prstDash val="solid"/>
                </a:ln>
                <a:uLnTx/>
                <a:uFillTx/>
                <a:latin typeface="+mn-lt"/>
                <a:ea typeface="+mn-ea"/>
                <a:cs typeface="+mn-cs"/>
              </a:rPr>
              <a:t>-</a:t>
            </a:r>
            <a:r>
              <a:rPr lang="tr-TR" sz="2000" b="1" dirty="0" smtClean="0">
                <a:ln w="22225">
                  <a:noFill/>
                  <a:prstDash val="solid"/>
                </a:ln>
              </a:rPr>
              <a:t>VELİ</a:t>
            </a:r>
            <a:r>
              <a:rPr kumimoji="0" lang="tr-TR" sz="2000" b="1" i="0" u="none" strike="noStrike" kern="1200" normalizeH="0" baseline="0" noProof="0" dirty="0" smtClean="0">
                <a:ln w="22225">
                  <a:noFill/>
                  <a:prstDash val="solid"/>
                </a:ln>
                <a:uLnTx/>
                <a:uFillTx/>
                <a:latin typeface="+mn-lt"/>
                <a:ea typeface="+mn-ea"/>
                <a:cs typeface="+mn-cs"/>
              </a:rPr>
              <a:t> OTURUMLARI-</a:t>
            </a:r>
            <a:endParaRPr kumimoji="0" lang="tr-TR" sz="2000" b="1" i="0" u="none" strike="noStrike" kern="1200" normalizeH="0" baseline="0" noProof="0" dirty="0">
              <a:ln w="22225">
                <a:noFill/>
                <a:prstDash val="solid"/>
              </a:ln>
              <a:uLnTx/>
              <a:uFillTx/>
              <a:latin typeface="+mn-lt"/>
              <a:ea typeface="+mn-ea"/>
              <a:cs typeface="+mn-cs"/>
            </a:endParaRPr>
          </a:p>
        </p:txBody>
      </p:sp>
      <p:pic>
        <p:nvPicPr>
          <p:cNvPr id="10" name="Resim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5896" y="5166848"/>
            <a:ext cx="1811676" cy="656592"/>
          </a:xfrm>
          <a:prstGeom prst="rect">
            <a:avLst/>
          </a:prstGeom>
        </p:spPr>
      </p:pic>
    </p:spTree>
    <p:extLst>
      <p:ext uri="{BB962C8B-B14F-4D97-AF65-F5344CB8AC3E}">
        <p14:creationId xmlns:p14="http://schemas.microsoft.com/office/powerpoint/2010/main" val="478069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Covid-19 salgın hastalığının etkileri</a:t>
            </a:r>
          </a:p>
        </p:txBody>
      </p:sp>
      <p:sp>
        <p:nvSpPr>
          <p:cNvPr id="28674" name="2 İçerik Yer Tutucusu"/>
          <p:cNvSpPr>
            <a:spLocks noGrp="1"/>
          </p:cNvSpPr>
          <p:nvPr>
            <p:ph idx="1"/>
          </p:nvPr>
        </p:nvSpPr>
        <p:spPr>
          <a:xfrm>
            <a:off x="457200" y="2204864"/>
            <a:ext cx="8003232" cy="4119736"/>
          </a:xfrm>
        </p:spPr>
        <p:txBody>
          <a:bodyPr>
            <a:noAutofit/>
          </a:bodyPr>
          <a:lstStyle/>
          <a:p>
            <a:pPr marL="274320" indent="-274320" algn="just">
              <a:lnSpc>
                <a:spcPct val="100000"/>
              </a:lnSpc>
              <a:buFont typeface="Symbol" pitchFamily="18" charset="2"/>
              <a:buChar char="·"/>
              <a:defRPr/>
            </a:pPr>
            <a:r>
              <a:rPr lang="tr-TR" sz="2400" b="1" dirty="0">
                <a:solidFill>
                  <a:srgbClr val="45D7EB"/>
                </a:solidFill>
              </a:rPr>
              <a:t>Stres; </a:t>
            </a:r>
            <a:r>
              <a:rPr lang="tr-TR" sz="2400" dirty="0"/>
              <a:t>Kişinin kendisine veya sevdiklerine yönelik hastalık bulaşıp bulaşmayacağına dair düşüncelerinde artışla beraber yaşadığı sıkıntılı süreç.</a:t>
            </a:r>
          </a:p>
          <a:p>
            <a:pPr marL="274320" indent="-274320" algn="just">
              <a:lnSpc>
                <a:spcPct val="100000"/>
              </a:lnSpc>
              <a:buFont typeface="Symbol" pitchFamily="18" charset="2"/>
              <a:buChar char="·"/>
              <a:defRPr/>
            </a:pPr>
            <a:r>
              <a:rPr lang="tr-TR" sz="2400" b="1" dirty="0">
                <a:solidFill>
                  <a:srgbClr val="45D7EB"/>
                </a:solidFill>
              </a:rPr>
              <a:t>Korku;  </a:t>
            </a:r>
            <a:r>
              <a:rPr lang="tr-TR" sz="2400" dirty="0"/>
              <a:t>Salgın hastalığa sebep olan virüsten kaynaklanan korku duygusunda artış,</a:t>
            </a:r>
          </a:p>
          <a:p>
            <a:pPr marL="274320" indent="-274320" algn="just">
              <a:lnSpc>
                <a:spcPct val="100000"/>
              </a:lnSpc>
              <a:buFont typeface="Symbol" pitchFamily="18" charset="2"/>
              <a:buChar char="·"/>
              <a:defRPr/>
            </a:pPr>
            <a:r>
              <a:rPr lang="tr-TR" sz="2400" b="1" dirty="0">
                <a:solidFill>
                  <a:srgbClr val="45D7EB"/>
                </a:solidFill>
              </a:rPr>
              <a:t>Kaygı / Belirsizlik</a:t>
            </a:r>
            <a:r>
              <a:rPr lang="tr-TR" sz="2400" dirty="0"/>
              <a:t>; Sağlık otoritelerinin salgının sonlanmasına yönelik net bir açıklama yapamamaları sebebiyle salgın sürecinin belirsizliklerle dolu olması ve bu belirsiz ortamın kaygı düzeyini arttırması, </a:t>
            </a:r>
          </a:p>
        </p:txBody>
      </p:sp>
    </p:spTree>
    <p:extLst>
      <p:ext uri="{BB962C8B-B14F-4D97-AF65-F5344CB8AC3E}">
        <p14:creationId xmlns:p14="http://schemas.microsoft.com/office/powerpoint/2010/main" val="8400843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Covid-19 salgın hastalığının etkileri</a:t>
            </a:r>
          </a:p>
        </p:txBody>
      </p:sp>
      <p:sp>
        <p:nvSpPr>
          <p:cNvPr id="28674" name="2 İçerik Yer Tutucusu"/>
          <p:cNvSpPr>
            <a:spLocks noGrp="1"/>
          </p:cNvSpPr>
          <p:nvPr>
            <p:ph idx="1"/>
          </p:nvPr>
        </p:nvSpPr>
        <p:spPr>
          <a:xfrm>
            <a:off x="457200" y="2204864"/>
            <a:ext cx="8075240" cy="4119736"/>
          </a:xfrm>
        </p:spPr>
        <p:txBody>
          <a:bodyPr>
            <a:noAutofit/>
          </a:bodyPr>
          <a:lstStyle/>
          <a:p>
            <a:pPr marL="274320" indent="-274320" algn="just">
              <a:lnSpc>
                <a:spcPct val="100000"/>
              </a:lnSpc>
              <a:buFont typeface="Symbol" pitchFamily="18" charset="2"/>
              <a:buChar char="·"/>
              <a:defRPr/>
            </a:pPr>
            <a:r>
              <a:rPr lang="tr-TR" sz="2400" b="1" dirty="0">
                <a:solidFill>
                  <a:srgbClr val="50DCF0"/>
                </a:solidFill>
              </a:rPr>
              <a:t>Tehdit algısı; </a:t>
            </a:r>
            <a:r>
              <a:rPr lang="tr-TR" sz="2400" dirty="0" smtClean="0"/>
              <a:t>Kişilerin kendilerine virüs bulaşma riskini yoğun bir şekilde hissetmeleri. </a:t>
            </a:r>
          </a:p>
          <a:p>
            <a:pPr marL="274320" indent="-274320" algn="just">
              <a:lnSpc>
                <a:spcPct val="100000"/>
              </a:lnSpc>
              <a:buFont typeface="Symbol" pitchFamily="18" charset="2"/>
              <a:buChar char="·"/>
              <a:defRPr/>
            </a:pPr>
            <a:r>
              <a:rPr lang="tr-TR" sz="2400" b="1" dirty="0" smtClean="0">
                <a:solidFill>
                  <a:srgbClr val="50DCF0"/>
                </a:solidFill>
              </a:rPr>
              <a:t>Damgalanma; </a:t>
            </a:r>
            <a:r>
              <a:rPr lang="tr-TR" sz="2400" dirty="0"/>
              <a:t>Hastalığa yakalanan kişinin ayrımcılığa maruz kalmasıyla yaşadığı </a:t>
            </a:r>
            <a:r>
              <a:rPr lang="tr-TR" sz="2400" dirty="0" smtClean="0"/>
              <a:t>gerginlik</a:t>
            </a:r>
            <a:r>
              <a:rPr lang="tr-TR" sz="2400" dirty="0"/>
              <a:t>.</a:t>
            </a:r>
            <a:endParaRPr lang="tr-TR" sz="2400" dirty="0" smtClean="0"/>
          </a:p>
          <a:p>
            <a:pPr marL="274320" indent="-274320" algn="just">
              <a:lnSpc>
                <a:spcPct val="100000"/>
              </a:lnSpc>
              <a:buFont typeface="Symbol" pitchFamily="18" charset="2"/>
              <a:buChar char="·"/>
              <a:defRPr/>
            </a:pPr>
            <a:r>
              <a:rPr lang="tr-TR" sz="2400" b="1" dirty="0" smtClean="0">
                <a:solidFill>
                  <a:srgbClr val="50DCF0"/>
                </a:solidFill>
              </a:rPr>
              <a:t>Değişen sosyal ilişkiler</a:t>
            </a:r>
            <a:r>
              <a:rPr lang="tr-TR" sz="2400" b="1" dirty="0">
                <a:solidFill>
                  <a:srgbClr val="50DCF0"/>
                </a:solidFill>
              </a:rPr>
              <a:t>;</a:t>
            </a:r>
            <a:r>
              <a:rPr lang="tr-TR" sz="2400" dirty="0" smtClean="0"/>
              <a:t> </a:t>
            </a:r>
            <a:r>
              <a:rPr lang="tr-TR" sz="2400" dirty="0"/>
              <a:t>Sosyal bir varlık olan insanın salgın hastalık sebebiyle evden çıkamaması sonucu oluşan </a:t>
            </a:r>
            <a:r>
              <a:rPr lang="tr-TR" sz="2400" dirty="0" smtClean="0"/>
              <a:t>izolasyon </a:t>
            </a:r>
            <a:r>
              <a:rPr lang="tr-TR" sz="2400" dirty="0"/>
              <a:t>durumunun yarattığı stres</a:t>
            </a:r>
            <a:r>
              <a:rPr lang="tr-TR" sz="2400" dirty="0" smtClean="0"/>
              <a:t>,</a:t>
            </a:r>
            <a:endParaRPr lang="tr-TR" sz="2400" dirty="0"/>
          </a:p>
        </p:txBody>
      </p:sp>
    </p:spTree>
    <p:extLst>
      <p:ext uri="{BB962C8B-B14F-4D97-AF65-F5344CB8AC3E}">
        <p14:creationId xmlns:p14="http://schemas.microsoft.com/office/powerpoint/2010/main" val="22001284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Covid-19 salgın hastalığının etkileri</a:t>
            </a:r>
          </a:p>
        </p:txBody>
      </p:sp>
      <p:sp>
        <p:nvSpPr>
          <p:cNvPr id="28674" name="2 İçerik Yer Tutucusu"/>
          <p:cNvSpPr>
            <a:spLocks noGrp="1"/>
          </p:cNvSpPr>
          <p:nvPr>
            <p:ph idx="1"/>
          </p:nvPr>
        </p:nvSpPr>
        <p:spPr>
          <a:xfrm>
            <a:off x="457200" y="2204864"/>
            <a:ext cx="7825036" cy="4320480"/>
          </a:xfrm>
        </p:spPr>
        <p:txBody>
          <a:bodyPr>
            <a:noAutofit/>
          </a:bodyPr>
          <a:lstStyle/>
          <a:p>
            <a:pPr marL="274320" indent="-274320">
              <a:lnSpc>
                <a:spcPct val="100000"/>
              </a:lnSpc>
              <a:buFont typeface="Symbol" pitchFamily="18" charset="2"/>
              <a:buChar char="·"/>
              <a:defRPr/>
            </a:pPr>
            <a:r>
              <a:rPr lang="tr-TR" sz="2400" b="1" dirty="0" smtClean="0">
                <a:solidFill>
                  <a:srgbClr val="50DCF0"/>
                </a:solidFill>
              </a:rPr>
              <a:t>Günlük </a:t>
            </a:r>
            <a:r>
              <a:rPr lang="tr-TR" sz="2400" b="1" dirty="0">
                <a:solidFill>
                  <a:srgbClr val="50DCF0"/>
                </a:solidFill>
              </a:rPr>
              <a:t>rutinlerin değişmesi; </a:t>
            </a:r>
            <a:r>
              <a:rPr lang="tr-TR" sz="2400" dirty="0"/>
              <a:t>Salgın hastalık öncesi olan alışkanlıklarımızı yapamamanın yarattığı gerginlik durumunun artması</a:t>
            </a:r>
            <a:r>
              <a:rPr lang="tr-TR" sz="2400" dirty="0" smtClean="0"/>
              <a:t>,</a:t>
            </a:r>
          </a:p>
          <a:p>
            <a:pPr marL="274320" indent="-274320">
              <a:lnSpc>
                <a:spcPct val="100000"/>
              </a:lnSpc>
              <a:buFont typeface="Symbol" pitchFamily="18" charset="2"/>
              <a:buChar char="·"/>
              <a:defRPr/>
            </a:pPr>
            <a:r>
              <a:rPr lang="tr-TR" sz="2400" b="1" dirty="0" smtClean="0">
                <a:solidFill>
                  <a:srgbClr val="50DCF0"/>
                </a:solidFill>
              </a:rPr>
              <a:t>Eğitim </a:t>
            </a:r>
            <a:r>
              <a:rPr lang="tr-TR" sz="2400" b="1" dirty="0">
                <a:solidFill>
                  <a:srgbClr val="50DCF0"/>
                </a:solidFill>
              </a:rPr>
              <a:t>sürecindeki değişiklikler</a:t>
            </a:r>
            <a:r>
              <a:rPr lang="tr-TR" sz="2400" dirty="0"/>
              <a:t>; Öğrencilerin okula gidememesi ve eğitim süreçlerine evden devam etmek zorunda </a:t>
            </a:r>
            <a:r>
              <a:rPr lang="tr-TR" sz="2400" dirty="0" smtClean="0"/>
              <a:t>kalmaları.</a:t>
            </a:r>
          </a:p>
          <a:p>
            <a:pPr marL="274320" indent="-274320">
              <a:lnSpc>
                <a:spcPct val="100000"/>
              </a:lnSpc>
              <a:buFont typeface="Symbol" pitchFamily="18" charset="2"/>
              <a:buChar char="·"/>
              <a:defRPr/>
            </a:pPr>
            <a:r>
              <a:rPr lang="tr-TR" sz="2400" b="1" dirty="0" smtClean="0">
                <a:solidFill>
                  <a:srgbClr val="50DCF0"/>
                </a:solidFill>
              </a:rPr>
              <a:t>Aksayan </a:t>
            </a:r>
            <a:r>
              <a:rPr lang="tr-TR" sz="2400" b="1" dirty="0">
                <a:solidFill>
                  <a:srgbClr val="50DCF0"/>
                </a:solidFill>
              </a:rPr>
              <a:t>tedavi süreci; </a:t>
            </a:r>
            <a:r>
              <a:rPr lang="tr-TR" sz="2400" dirty="0"/>
              <a:t>Düzenli tedavi gören bireylerin tedavi süreçlerindeki aksamalardan kaynaklanan sorunların ortaya çıkması,</a:t>
            </a:r>
          </a:p>
          <a:p>
            <a:pPr marL="274320" indent="-274320">
              <a:lnSpc>
                <a:spcPct val="100000"/>
              </a:lnSpc>
              <a:buFont typeface="Symbol" pitchFamily="18" charset="2"/>
              <a:buChar char="·"/>
              <a:defRPr/>
            </a:pPr>
            <a:endParaRPr lang="tr-TR" sz="2400" dirty="0" smtClean="0"/>
          </a:p>
        </p:txBody>
      </p:sp>
    </p:spTree>
    <p:extLst>
      <p:ext uri="{BB962C8B-B14F-4D97-AF65-F5344CB8AC3E}">
        <p14:creationId xmlns:p14="http://schemas.microsoft.com/office/powerpoint/2010/main" val="31476741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Covid-19 salgın hastalığının etkileri</a:t>
            </a:r>
          </a:p>
        </p:txBody>
      </p:sp>
      <p:sp>
        <p:nvSpPr>
          <p:cNvPr id="28674" name="2 İçerik Yer Tutucusu"/>
          <p:cNvSpPr>
            <a:spLocks noGrp="1"/>
          </p:cNvSpPr>
          <p:nvPr>
            <p:ph idx="1"/>
          </p:nvPr>
        </p:nvSpPr>
        <p:spPr>
          <a:xfrm>
            <a:off x="457200" y="2204864"/>
            <a:ext cx="7825036" cy="4320480"/>
          </a:xfrm>
        </p:spPr>
        <p:txBody>
          <a:bodyPr>
            <a:noAutofit/>
          </a:bodyPr>
          <a:lstStyle/>
          <a:p>
            <a:pPr>
              <a:lnSpc>
                <a:spcPct val="100000"/>
              </a:lnSpc>
              <a:defRPr/>
            </a:pPr>
            <a:r>
              <a:rPr lang="tr-TR" sz="2200" b="1" dirty="0" smtClean="0">
                <a:solidFill>
                  <a:srgbClr val="50DCF0"/>
                </a:solidFill>
              </a:rPr>
              <a:t>Kayıp/yas</a:t>
            </a:r>
            <a:r>
              <a:rPr lang="tr-TR" sz="2200" b="1" dirty="0">
                <a:solidFill>
                  <a:srgbClr val="50DCF0"/>
                </a:solidFill>
              </a:rPr>
              <a:t>; </a:t>
            </a:r>
            <a:endParaRPr lang="tr-TR" sz="2200" b="1" dirty="0" smtClean="0">
              <a:solidFill>
                <a:srgbClr val="50DCF0"/>
              </a:solidFill>
            </a:endParaRPr>
          </a:p>
          <a:p>
            <a:pPr lvl="1">
              <a:lnSpc>
                <a:spcPct val="100000"/>
              </a:lnSpc>
              <a:defRPr/>
            </a:pPr>
            <a:r>
              <a:rPr lang="tr-TR" sz="2200" dirty="0" smtClean="0"/>
              <a:t>Salgın hastalığa bağlı yaşanan kayıplar (bir yakının ölümü, iş kaybı, gelir kaybı, ilişki kaybı…) ve buna bağlı ortaya çıkan yas durumları. </a:t>
            </a:r>
          </a:p>
          <a:p>
            <a:pPr lvl="1">
              <a:lnSpc>
                <a:spcPct val="100000"/>
              </a:lnSpc>
              <a:defRPr/>
            </a:pPr>
            <a:r>
              <a:rPr lang="tr-TR" sz="2200" dirty="0" smtClean="0"/>
              <a:t>Kayıp ve değişikliklerden kaynaklanan yas süreci birtakım duygusal, davranışsal, zihinsel tepkileri beraberinde getirmektedir. </a:t>
            </a:r>
            <a:r>
              <a:rPr lang="tr-TR" sz="2200" dirty="0"/>
              <a:t>Zorlu yaşam olayına verilen tepkilerde olduğu gibi </a:t>
            </a:r>
            <a:r>
              <a:rPr lang="tr-TR" sz="2200" dirty="0" smtClean="0"/>
              <a:t>kayıp sonrası </a:t>
            </a:r>
            <a:r>
              <a:rPr lang="tr-TR" sz="2200" dirty="0"/>
              <a:t>gösterilen </a:t>
            </a:r>
            <a:r>
              <a:rPr lang="tr-TR" sz="2200" dirty="0" smtClean="0"/>
              <a:t>yas tepkileri de </a:t>
            </a:r>
            <a:r>
              <a:rPr lang="tr-TR" sz="2200" dirty="0"/>
              <a:t>kişiden kişiye farklılık gösterebilir. </a:t>
            </a:r>
            <a:endParaRPr lang="tr-TR" sz="2200" dirty="0" smtClean="0"/>
          </a:p>
          <a:p>
            <a:pPr lvl="1">
              <a:lnSpc>
                <a:spcPct val="100000"/>
              </a:lnSpc>
              <a:defRPr/>
            </a:pPr>
            <a:r>
              <a:rPr lang="tr-TR" sz="2200" dirty="0" smtClean="0"/>
              <a:t>Kayıp sonrası ritüellerin (cenaze defin işlemleri, taziye, sosyal destek) </a:t>
            </a:r>
            <a:r>
              <a:rPr lang="tr-TR" sz="2200" dirty="0"/>
              <a:t>farklılık </a:t>
            </a:r>
            <a:r>
              <a:rPr lang="tr-TR" sz="2200" dirty="0" smtClean="0"/>
              <a:t>göstermesi yas sürecini etkilemektedir.</a:t>
            </a:r>
          </a:p>
        </p:txBody>
      </p:sp>
    </p:spTree>
    <p:extLst>
      <p:ext uri="{BB962C8B-B14F-4D97-AF65-F5344CB8AC3E}">
        <p14:creationId xmlns:p14="http://schemas.microsoft.com/office/powerpoint/2010/main" val="20947159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İnanç Sistemindeki Değişiklikler</a:t>
            </a:r>
          </a:p>
        </p:txBody>
      </p:sp>
      <p:sp>
        <p:nvSpPr>
          <p:cNvPr id="28674" name="2 İçerik Yer Tutucusu"/>
          <p:cNvSpPr>
            <a:spLocks noGrp="1"/>
          </p:cNvSpPr>
          <p:nvPr>
            <p:ph idx="1"/>
          </p:nvPr>
        </p:nvSpPr>
        <p:spPr>
          <a:xfrm>
            <a:off x="457200" y="2090267"/>
            <a:ext cx="5825752" cy="4234333"/>
          </a:xfrm>
        </p:spPr>
        <p:txBody>
          <a:bodyPr>
            <a:normAutofit fontScale="62500" lnSpcReduction="20000"/>
          </a:bodyPr>
          <a:lstStyle/>
          <a:p>
            <a:pPr marL="0" indent="0">
              <a:lnSpc>
                <a:spcPct val="150000"/>
              </a:lnSpc>
              <a:buNone/>
              <a:defRPr/>
            </a:pPr>
            <a:r>
              <a:rPr lang="tr-TR" sz="2900" dirty="0" smtClean="0"/>
              <a:t>     </a:t>
            </a:r>
            <a:r>
              <a:rPr lang="tr-TR" sz="2900" b="1" dirty="0" smtClean="0"/>
              <a:t>Yaşam </a:t>
            </a:r>
            <a:r>
              <a:rPr lang="tr-TR" sz="2900" b="1" dirty="0"/>
              <a:t>İçin Gerekli Olan İnançlar</a:t>
            </a:r>
          </a:p>
          <a:p>
            <a:pPr marL="274320" indent="-274320">
              <a:lnSpc>
                <a:spcPct val="150000"/>
              </a:lnSpc>
              <a:buFont typeface="Symbol" pitchFamily="18" charset="2"/>
              <a:buChar char="·"/>
              <a:defRPr/>
            </a:pPr>
            <a:r>
              <a:rPr lang="tr-TR" sz="3100" dirty="0"/>
              <a:t>Dünya güvenli bir yerdir.</a:t>
            </a:r>
          </a:p>
          <a:p>
            <a:pPr marL="274320" indent="-274320">
              <a:lnSpc>
                <a:spcPct val="150000"/>
              </a:lnSpc>
              <a:buFont typeface="Symbol" pitchFamily="18" charset="2"/>
              <a:buChar char="·"/>
              <a:defRPr/>
            </a:pPr>
            <a:r>
              <a:rPr lang="tr-TR" sz="3100" dirty="0"/>
              <a:t>Dünya adildir.</a:t>
            </a:r>
          </a:p>
          <a:p>
            <a:pPr marL="274320" indent="-274320">
              <a:lnSpc>
                <a:spcPct val="150000"/>
              </a:lnSpc>
              <a:buFont typeface="Symbol" pitchFamily="18" charset="2"/>
              <a:buChar char="·"/>
              <a:defRPr/>
            </a:pPr>
            <a:r>
              <a:rPr lang="tr-TR" sz="3100" dirty="0"/>
              <a:t>Ben değerliyim.</a:t>
            </a:r>
          </a:p>
          <a:p>
            <a:pPr marL="274320" indent="-274320">
              <a:lnSpc>
                <a:spcPct val="150000"/>
              </a:lnSpc>
              <a:buFont typeface="Symbol" pitchFamily="18" charset="2"/>
              <a:buChar char="·"/>
              <a:defRPr/>
            </a:pPr>
            <a:r>
              <a:rPr lang="tr-TR" sz="3100" dirty="0"/>
              <a:t>Kötü olaylar benim başıma gelmez.</a:t>
            </a:r>
          </a:p>
          <a:p>
            <a:pPr marL="274320" indent="-274320">
              <a:lnSpc>
                <a:spcPct val="150000"/>
              </a:lnSpc>
              <a:buFont typeface="Symbol" pitchFamily="18" charset="2"/>
              <a:buChar char="·"/>
              <a:defRPr/>
            </a:pPr>
            <a:r>
              <a:rPr lang="tr-TR" sz="3100" dirty="0"/>
              <a:t>Evim en güvenli yerdir. (çocuklarda)</a:t>
            </a:r>
          </a:p>
          <a:p>
            <a:pPr marL="274320" indent="-274320">
              <a:lnSpc>
                <a:spcPct val="150000"/>
              </a:lnSpc>
              <a:buFont typeface="Symbol" pitchFamily="18" charset="2"/>
              <a:buChar char="·"/>
              <a:defRPr/>
            </a:pPr>
            <a:r>
              <a:rPr lang="tr-TR" sz="3100" dirty="0"/>
              <a:t>Benimle ilgilenecekler. (çocuklarda)</a:t>
            </a:r>
          </a:p>
          <a:p>
            <a:pPr marL="274320" indent="-274320">
              <a:lnSpc>
                <a:spcPct val="150000"/>
              </a:lnSpc>
              <a:buFont typeface="Symbol" pitchFamily="18" charset="2"/>
              <a:buChar char="·"/>
              <a:defRPr/>
            </a:pPr>
            <a:r>
              <a:rPr lang="tr-TR" sz="3100" dirty="0"/>
              <a:t>Bana bakan yetişkinler beni koruyacaklar. (çocuklarda)</a:t>
            </a:r>
          </a:p>
        </p:txBody>
      </p:sp>
    </p:spTree>
    <p:extLst>
      <p:ext uri="{BB962C8B-B14F-4D97-AF65-F5344CB8AC3E}">
        <p14:creationId xmlns:p14="http://schemas.microsoft.com/office/powerpoint/2010/main" val="41077251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Sarsılan İnançlar</a:t>
            </a:r>
          </a:p>
        </p:txBody>
      </p:sp>
      <p:sp>
        <p:nvSpPr>
          <p:cNvPr id="28674" name="2 İçerik Yer Tutucusu"/>
          <p:cNvSpPr>
            <a:spLocks noGrp="1"/>
          </p:cNvSpPr>
          <p:nvPr>
            <p:ph idx="1"/>
          </p:nvPr>
        </p:nvSpPr>
        <p:spPr>
          <a:xfrm>
            <a:off x="457200" y="2090267"/>
            <a:ext cx="7825036" cy="4234333"/>
          </a:xfrm>
        </p:spPr>
        <p:txBody>
          <a:bodyPr>
            <a:normAutofit/>
          </a:bodyPr>
          <a:lstStyle/>
          <a:p>
            <a:pPr>
              <a:lnSpc>
                <a:spcPct val="150000"/>
              </a:lnSpc>
              <a:defRPr/>
            </a:pPr>
            <a:r>
              <a:rPr lang="tr-TR" sz="2000" dirty="0" smtClean="0"/>
              <a:t>İyi </a:t>
            </a:r>
            <a:r>
              <a:rPr lang="tr-TR" sz="2000" dirty="0"/>
              <a:t>bir insan olmadığım </a:t>
            </a:r>
            <a:r>
              <a:rPr lang="tr-TR" sz="2000" dirty="0" smtClean="0"/>
              <a:t>için kendimi </a:t>
            </a:r>
            <a:r>
              <a:rPr lang="tr-TR" sz="2000" dirty="0"/>
              <a:t>böyle  güvencesiz ve çaresiz hissetmeyi hak ediyorum.</a:t>
            </a:r>
          </a:p>
          <a:p>
            <a:pPr>
              <a:lnSpc>
                <a:spcPct val="150000"/>
              </a:lnSpc>
              <a:defRPr/>
            </a:pPr>
            <a:r>
              <a:rPr lang="tr-TR" sz="2000" dirty="0" smtClean="0"/>
              <a:t> </a:t>
            </a:r>
            <a:r>
              <a:rPr lang="tr-TR" sz="2000" dirty="0"/>
              <a:t>Bu felaket benim yüzümden </a:t>
            </a:r>
            <a:r>
              <a:rPr lang="tr-TR" sz="2000" dirty="0" smtClean="0"/>
              <a:t>oldu.</a:t>
            </a:r>
          </a:p>
          <a:p>
            <a:pPr>
              <a:lnSpc>
                <a:spcPct val="150000"/>
              </a:lnSpc>
              <a:defRPr/>
            </a:pPr>
            <a:r>
              <a:rPr lang="tr-TR" sz="2000" dirty="0" smtClean="0"/>
              <a:t> </a:t>
            </a:r>
            <a:r>
              <a:rPr lang="tr-TR" sz="2000" dirty="0"/>
              <a:t>Bu bir daha olacak ve benim elimden hiçbir şey  gelmeyecek</a:t>
            </a:r>
            <a:r>
              <a:rPr lang="tr-TR" sz="2000" dirty="0" smtClean="0"/>
              <a:t>.</a:t>
            </a:r>
            <a:endParaRPr lang="tr-TR" sz="2000" dirty="0"/>
          </a:p>
          <a:p>
            <a:pPr marL="0" indent="0" algn="ctr">
              <a:lnSpc>
                <a:spcPct val="150000"/>
              </a:lnSpc>
              <a:buNone/>
              <a:defRPr/>
            </a:pPr>
            <a:r>
              <a:rPr lang="tr-TR" sz="2400" b="1" dirty="0" smtClean="0">
                <a:solidFill>
                  <a:srgbClr val="FF0000"/>
                </a:solidFill>
              </a:rPr>
              <a:t>Zorlayıcı </a:t>
            </a:r>
            <a:r>
              <a:rPr lang="tr-TR" sz="2400" b="1" dirty="0">
                <a:solidFill>
                  <a:srgbClr val="FF0000"/>
                </a:solidFill>
              </a:rPr>
              <a:t>yaşam  olayları  içinde yaşadığımız    dünyaya    ilişkin   temel inançlarımızı sarsar.</a:t>
            </a:r>
          </a:p>
          <a:p>
            <a:pPr>
              <a:lnSpc>
                <a:spcPct val="150000"/>
              </a:lnSpc>
              <a:defRPr/>
            </a:pPr>
            <a:endParaRPr lang="tr-TR" sz="2000" dirty="0"/>
          </a:p>
        </p:txBody>
      </p:sp>
    </p:spTree>
    <p:extLst>
      <p:ext uri="{BB962C8B-B14F-4D97-AF65-F5344CB8AC3E}">
        <p14:creationId xmlns:p14="http://schemas.microsoft.com/office/powerpoint/2010/main" val="1822907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39552" y="2276872"/>
            <a:ext cx="8280920" cy="2308324"/>
          </a:xfrm>
          <a:prstGeom prst="rect">
            <a:avLst/>
          </a:prstGeom>
        </p:spPr>
        <p:txBody>
          <a:bodyPr wrap="square">
            <a:spAutoFit/>
          </a:bodyPr>
          <a:lstStyle/>
          <a:p>
            <a:pPr algn="ctr">
              <a:lnSpc>
                <a:spcPct val="150000"/>
              </a:lnSpc>
            </a:pPr>
            <a:r>
              <a:rPr lang="tr-TR" sz="3200" b="1" dirty="0">
                <a:solidFill>
                  <a:srgbClr val="FF0000"/>
                </a:solidFill>
                <a:latin typeface="Arial Black" panose="020B0A04020102020204" pitchFamily="34" charset="0"/>
              </a:rPr>
              <a:t>Covid-19  </a:t>
            </a:r>
            <a:r>
              <a:rPr lang="tr-TR" sz="3200" b="1" dirty="0" smtClean="0">
                <a:solidFill>
                  <a:srgbClr val="FF0000"/>
                </a:solidFill>
                <a:latin typeface="Arial Black" panose="020B0A04020102020204" pitchFamily="34" charset="0"/>
              </a:rPr>
              <a:t>Salgın </a:t>
            </a:r>
            <a:r>
              <a:rPr lang="tr-TR" sz="3200" b="1" dirty="0">
                <a:solidFill>
                  <a:srgbClr val="FF0000"/>
                </a:solidFill>
                <a:latin typeface="Arial Black" panose="020B0A04020102020204" pitchFamily="34" charset="0"/>
              </a:rPr>
              <a:t>Hastalığına </a:t>
            </a:r>
            <a:r>
              <a:rPr lang="tr-TR" sz="3200" b="1" dirty="0" smtClean="0">
                <a:solidFill>
                  <a:srgbClr val="FF0000"/>
                </a:solidFill>
                <a:latin typeface="Arial Black" panose="020B0A04020102020204" pitchFamily="34" charset="0"/>
              </a:rPr>
              <a:t>Bağlı Olarak Yetişkin ve Çocuklarda Görülebilecek </a:t>
            </a:r>
            <a:r>
              <a:rPr lang="tr-TR" sz="3200" b="1" dirty="0">
                <a:solidFill>
                  <a:srgbClr val="FF0000"/>
                </a:solidFill>
                <a:latin typeface="Arial Black" panose="020B0A04020102020204" pitchFamily="34" charset="0"/>
              </a:rPr>
              <a:t>Ruhsal Tepkiler </a:t>
            </a:r>
            <a:endParaRPr lang="tr-TR" sz="3200" dirty="0"/>
          </a:p>
        </p:txBody>
      </p:sp>
    </p:spTree>
    <p:extLst>
      <p:ext uri="{BB962C8B-B14F-4D97-AF65-F5344CB8AC3E}">
        <p14:creationId xmlns:p14="http://schemas.microsoft.com/office/powerpoint/2010/main" val="26307447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251520" y="1196752"/>
            <a:ext cx="8712968" cy="792088"/>
          </a:xfrm>
        </p:spPr>
        <p:txBody>
          <a:bodyPr>
            <a:noAutofit/>
          </a:bodyPr>
          <a:lstStyle/>
          <a:p>
            <a:r>
              <a:rPr lang="tr-TR" sz="2800" b="1" dirty="0" smtClean="0">
                <a:solidFill>
                  <a:srgbClr val="FF0000"/>
                </a:solidFill>
                <a:latin typeface="Arial Black" panose="020B0A04020102020204" pitchFamily="34" charset="0"/>
              </a:rPr>
              <a:t>Yetişkinlerde Görülebilecek </a:t>
            </a:r>
            <a:r>
              <a:rPr lang="tr-TR" sz="2800" b="1" dirty="0">
                <a:solidFill>
                  <a:srgbClr val="FF0000"/>
                </a:solidFill>
                <a:latin typeface="Arial Black" panose="020B0A04020102020204" pitchFamily="34" charset="0"/>
              </a:rPr>
              <a:t>Ruhsal Tepkiler </a:t>
            </a:r>
          </a:p>
        </p:txBody>
      </p:sp>
      <p:sp>
        <p:nvSpPr>
          <p:cNvPr id="28674" name="2 İçerik Yer Tutucusu"/>
          <p:cNvSpPr>
            <a:spLocks noGrp="1"/>
          </p:cNvSpPr>
          <p:nvPr>
            <p:ph idx="1"/>
          </p:nvPr>
        </p:nvSpPr>
        <p:spPr>
          <a:xfrm>
            <a:off x="395536" y="2132856"/>
            <a:ext cx="8435280" cy="3903712"/>
          </a:xfrm>
        </p:spPr>
        <p:txBody>
          <a:bodyPr>
            <a:normAutofit lnSpcReduction="10000"/>
          </a:bodyPr>
          <a:lstStyle/>
          <a:p>
            <a:r>
              <a:rPr lang="tr-TR" sz="2400" dirty="0"/>
              <a:t>Sürekli tedirgin ya da panik olma </a:t>
            </a:r>
          </a:p>
          <a:p>
            <a:r>
              <a:rPr lang="tr-TR" sz="2400" dirty="0"/>
              <a:t>Kendini güvende hissetmeme</a:t>
            </a:r>
          </a:p>
          <a:p>
            <a:r>
              <a:rPr lang="tr-TR" sz="2400" b="1" dirty="0"/>
              <a:t> </a:t>
            </a:r>
            <a:r>
              <a:rPr lang="tr-TR" sz="2400" dirty="0"/>
              <a:t>Kendini değersiz </a:t>
            </a:r>
            <a:r>
              <a:rPr lang="tr-TR" sz="2400" dirty="0" smtClean="0"/>
              <a:t>hissetme</a:t>
            </a:r>
            <a:endParaRPr lang="tr-TR" sz="2400" dirty="0"/>
          </a:p>
          <a:p>
            <a:r>
              <a:rPr lang="tr-TR" sz="2400" dirty="0"/>
              <a:t>Öfke, gerginlik, sinirlilik, huzursuzluk</a:t>
            </a:r>
          </a:p>
          <a:p>
            <a:r>
              <a:rPr lang="tr-TR" sz="2400" dirty="0"/>
              <a:t>Kendine ya da sevdiklerine yönelik çeşitli endişe, korku ve kaygılar</a:t>
            </a:r>
          </a:p>
          <a:p>
            <a:r>
              <a:rPr lang="tr-TR" sz="2400" dirty="0"/>
              <a:t>Sürekli üzgün olma</a:t>
            </a:r>
          </a:p>
          <a:p>
            <a:r>
              <a:rPr lang="tr-TR" sz="2400" dirty="0"/>
              <a:t>Aşırı </a:t>
            </a:r>
            <a:r>
              <a:rPr lang="tr-TR" sz="2400" dirty="0" smtClean="0"/>
              <a:t>umursamazlık</a:t>
            </a:r>
          </a:p>
          <a:p>
            <a:r>
              <a:rPr lang="tr-TR" sz="2400" dirty="0"/>
              <a:t>Umutsuzluk, çaresizlik, çökkünlük</a:t>
            </a:r>
          </a:p>
          <a:p>
            <a:r>
              <a:rPr lang="tr-TR" sz="2400" dirty="0"/>
              <a:t>Kendini katı ve duygusuz hissetme</a:t>
            </a:r>
          </a:p>
          <a:p>
            <a:endParaRPr lang="tr-TR" sz="2400" dirty="0"/>
          </a:p>
        </p:txBody>
      </p:sp>
    </p:spTree>
    <p:extLst>
      <p:ext uri="{BB962C8B-B14F-4D97-AF65-F5344CB8AC3E}">
        <p14:creationId xmlns:p14="http://schemas.microsoft.com/office/powerpoint/2010/main" val="26245587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179512" y="1268760"/>
            <a:ext cx="8784976" cy="1392688"/>
          </a:xfrm>
        </p:spPr>
        <p:txBody>
          <a:bodyPr>
            <a:normAutofit/>
          </a:bodyPr>
          <a:lstStyle/>
          <a:p>
            <a:r>
              <a:rPr lang="tr-TR" sz="2800" b="1" dirty="0">
                <a:solidFill>
                  <a:srgbClr val="FF0000"/>
                </a:solidFill>
                <a:latin typeface="Arial Black" panose="020B0A04020102020204" pitchFamily="34" charset="0"/>
              </a:rPr>
              <a:t>Yetişkinlerde Görülebilecek Ruhsal Tepkiler </a:t>
            </a:r>
          </a:p>
        </p:txBody>
      </p:sp>
      <p:sp>
        <p:nvSpPr>
          <p:cNvPr id="28674" name="2 İçerik Yer Tutucusu"/>
          <p:cNvSpPr>
            <a:spLocks noGrp="1"/>
          </p:cNvSpPr>
          <p:nvPr>
            <p:ph idx="1"/>
          </p:nvPr>
        </p:nvSpPr>
        <p:spPr>
          <a:xfrm>
            <a:off x="457200" y="2661448"/>
            <a:ext cx="8147248" cy="3663152"/>
          </a:xfrm>
        </p:spPr>
        <p:txBody>
          <a:bodyPr>
            <a:normAutofit/>
          </a:bodyPr>
          <a:lstStyle/>
          <a:p>
            <a:r>
              <a:rPr lang="tr-TR" sz="2400" dirty="0" smtClean="0"/>
              <a:t>Her </a:t>
            </a:r>
            <a:r>
              <a:rPr lang="tr-TR" sz="2400" dirty="0"/>
              <a:t>şeyin kontrolden çıktığını düşünme </a:t>
            </a:r>
          </a:p>
          <a:p>
            <a:r>
              <a:rPr lang="tr-TR" sz="2400" dirty="0"/>
              <a:t>Ne olup bittiğini anlayamama</a:t>
            </a:r>
          </a:p>
          <a:p>
            <a:r>
              <a:rPr lang="tr-TR" sz="2400" dirty="0"/>
              <a:t>Başkaları tarafından anlaşılmadığını </a:t>
            </a:r>
            <a:r>
              <a:rPr lang="tr-TR" sz="2400" dirty="0" smtClean="0"/>
              <a:t>düşünme</a:t>
            </a:r>
          </a:p>
          <a:p>
            <a:r>
              <a:rPr lang="tr-TR" sz="2400" dirty="0"/>
              <a:t>Dünyayı anlamsız ve boş görme</a:t>
            </a:r>
          </a:p>
          <a:p>
            <a:r>
              <a:rPr lang="tr-TR" sz="2400" dirty="0" smtClean="0"/>
              <a:t>Dikkati toplamada güçlük</a:t>
            </a:r>
          </a:p>
          <a:p>
            <a:r>
              <a:rPr lang="tr-TR" sz="2400" dirty="0" smtClean="0"/>
              <a:t>Karar </a:t>
            </a:r>
            <a:r>
              <a:rPr lang="tr-TR" sz="2400" dirty="0"/>
              <a:t>verme güçlüğü</a:t>
            </a:r>
          </a:p>
          <a:p>
            <a:r>
              <a:rPr lang="tr-TR" sz="2400" dirty="0"/>
              <a:t>Aklın karışması</a:t>
            </a:r>
          </a:p>
          <a:p>
            <a:pPr marL="0" indent="0">
              <a:buNone/>
            </a:pPr>
            <a:endParaRPr lang="tr-TR" sz="2400" dirty="0"/>
          </a:p>
        </p:txBody>
      </p:sp>
    </p:spTree>
    <p:extLst>
      <p:ext uri="{BB962C8B-B14F-4D97-AF65-F5344CB8AC3E}">
        <p14:creationId xmlns:p14="http://schemas.microsoft.com/office/powerpoint/2010/main" val="39101772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251520" y="1268760"/>
            <a:ext cx="8784976" cy="1392688"/>
          </a:xfrm>
        </p:spPr>
        <p:txBody>
          <a:bodyPr>
            <a:normAutofit/>
          </a:bodyPr>
          <a:lstStyle/>
          <a:p>
            <a:r>
              <a:rPr lang="tr-TR" sz="2800" b="1" dirty="0">
                <a:solidFill>
                  <a:srgbClr val="FF0000"/>
                </a:solidFill>
                <a:latin typeface="Arial Black" panose="020B0A04020102020204" pitchFamily="34" charset="0"/>
              </a:rPr>
              <a:t>Yetişkinlerde Görülebilecek Ruhsal Tepkiler </a:t>
            </a:r>
          </a:p>
        </p:txBody>
      </p:sp>
      <p:sp>
        <p:nvSpPr>
          <p:cNvPr id="28674" name="2 İçerik Yer Tutucusu"/>
          <p:cNvSpPr>
            <a:spLocks noGrp="1"/>
          </p:cNvSpPr>
          <p:nvPr>
            <p:ph idx="1"/>
          </p:nvPr>
        </p:nvSpPr>
        <p:spPr>
          <a:xfrm>
            <a:off x="457200" y="2661448"/>
            <a:ext cx="8219256" cy="3663152"/>
          </a:xfrm>
        </p:spPr>
        <p:txBody>
          <a:bodyPr>
            <a:normAutofit/>
          </a:bodyPr>
          <a:lstStyle/>
          <a:p>
            <a:r>
              <a:rPr lang="tr-TR" sz="2400" dirty="0"/>
              <a:t>İştah bozuklukları</a:t>
            </a:r>
          </a:p>
          <a:p>
            <a:r>
              <a:rPr lang="tr-TR" sz="2400" dirty="0"/>
              <a:t>Baş ve karın ağrısı gibi somatik şikâyetler</a:t>
            </a:r>
          </a:p>
          <a:p>
            <a:r>
              <a:rPr lang="tr-TR" sz="2400" dirty="0"/>
              <a:t>Bağışıklık sisteminin bozulması</a:t>
            </a:r>
          </a:p>
          <a:p>
            <a:r>
              <a:rPr lang="tr-TR" sz="2400" dirty="0"/>
              <a:t>Yorgunluk, bitkinlik, </a:t>
            </a:r>
            <a:r>
              <a:rPr lang="tr-TR" sz="2400" dirty="0" smtClean="0"/>
              <a:t>tükenmişlik</a:t>
            </a:r>
          </a:p>
          <a:p>
            <a:r>
              <a:rPr lang="tr-TR" sz="2400" dirty="0" smtClean="0"/>
              <a:t>Sık sık terleme, titreme ve ürperme</a:t>
            </a:r>
          </a:p>
          <a:p>
            <a:r>
              <a:rPr lang="tr-TR" sz="2400" dirty="0" smtClean="0"/>
              <a:t>Vücut kaslarının sürekli gergin olması</a:t>
            </a:r>
          </a:p>
          <a:p>
            <a:r>
              <a:rPr lang="tr-TR" sz="2400" dirty="0" smtClean="0"/>
              <a:t>Uykusuzluk ve uyku sorunları</a:t>
            </a:r>
          </a:p>
          <a:p>
            <a:pPr marL="0" indent="0">
              <a:buNone/>
            </a:pPr>
            <a:endParaRPr lang="tr-TR" sz="2400" dirty="0"/>
          </a:p>
        </p:txBody>
      </p:sp>
    </p:spTree>
    <p:extLst>
      <p:ext uri="{BB962C8B-B14F-4D97-AF65-F5344CB8AC3E}">
        <p14:creationId xmlns:p14="http://schemas.microsoft.com/office/powerpoint/2010/main" val="8631168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692696"/>
            <a:ext cx="7886700" cy="1070001"/>
          </a:xfrm>
        </p:spPr>
        <p:txBody>
          <a:bodyPr>
            <a:normAutofit/>
          </a:bodyPr>
          <a:lstStyle/>
          <a:p>
            <a:r>
              <a:rPr lang="tr-TR" sz="2800" b="1" dirty="0" smtClean="0">
                <a:solidFill>
                  <a:srgbClr val="FF0000"/>
                </a:solidFill>
                <a:latin typeface="Arial Black" panose="020B0A04020102020204" pitchFamily="34" charset="0"/>
              </a:rPr>
              <a:t>Sunum Planı</a:t>
            </a:r>
            <a:endParaRPr lang="tr-TR" sz="2800" b="1" dirty="0">
              <a:solidFill>
                <a:srgbClr val="FF0000"/>
              </a:solidFill>
              <a:latin typeface="Arial Black" panose="020B0A04020102020204" pitchFamily="34" charset="0"/>
            </a:endParaRPr>
          </a:p>
        </p:txBody>
      </p:sp>
      <p:sp>
        <p:nvSpPr>
          <p:cNvPr id="3" name="İçerik Yer Tutucusu 2"/>
          <p:cNvSpPr>
            <a:spLocks noGrp="1"/>
          </p:cNvSpPr>
          <p:nvPr>
            <p:ph idx="1"/>
          </p:nvPr>
        </p:nvSpPr>
        <p:spPr/>
        <p:txBody>
          <a:bodyPr/>
          <a:lstStyle/>
          <a:p>
            <a:pPr marL="457200" indent="-457200">
              <a:buFont typeface="+mj-lt"/>
              <a:buAutoNum type="arabicPeriod"/>
            </a:pPr>
            <a:r>
              <a:rPr lang="tr-TR" dirty="0" smtClean="0"/>
              <a:t>Hedefler</a:t>
            </a:r>
          </a:p>
          <a:p>
            <a:pPr marL="457200" indent="-457200">
              <a:buFont typeface="+mj-lt"/>
              <a:buAutoNum type="arabicPeriod"/>
            </a:pPr>
            <a:r>
              <a:rPr lang="tr-TR" dirty="0" smtClean="0"/>
              <a:t>Covid-19 Tanımı</a:t>
            </a:r>
          </a:p>
          <a:p>
            <a:pPr marL="457200" indent="-457200">
              <a:buFont typeface="+mj-lt"/>
              <a:buAutoNum type="arabicPeriod"/>
            </a:pPr>
            <a:r>
              <a:rPr lang="tr-TR" dirty="0" smtClean="0"/>
              <a:t>Zorlayıcı Yaşam Olayları</a:t>
            </a:r>
          </a:p>
          <a:p>
            <a:pPr marL="457200" indent="-457200">
              <a:buFont typeface="+mj-lt"/>
              <a:buAutoNum type="arabicPeriod"/>
            </a:pPr>
            <a:r>
              <a:rPr lang="tr-TR" dirty="0" smtClean="0"/>
              <a:t>Covid-19 Salgın Hastalığının Etkileri</a:t>
            </a:r>
          </a:p>
          <a:p>
            <a:pPr marL="457200" indent="-457200">
              <a:buFont typeface="+mj-lt"/>
              <a:buAutoNum type="arabicPeriod"/>
            </a:pPr>
            <a:r>
              <a:rPr lang="tr-TR" dirty="0" smtClean="0"/>
              <a:t>Covid-19 </a:t>
            </a:r>
            <a:r>
              <a:rPr lang="tr-TR" dirty="0"/>
              <a:t>Salgın Hastalığına Bağlı Olarak Yetişkin ve Çocuklarda Görülebilecek Ruhsal Tepkiler </a:t>
            </a:r>
            <a:endParaRPr lang="tr-TR" dirty="0" smtClean="0"/>
          </a:p>
          <a:p>
            <a:pPr marL="457200" indent="-457200">
              <a:buFont typeface="+mj-lt"/>
              <a:buAutoNum type="arabicPeriod"/>
            </a:pPr>
            <a:r>
              <a:rPr lang="tr-TR" dirty="0" smtClean="0"/>
              <a:t>Okul Sürecinde Karşılaşılabilecek Olası Sorunlar</a:t>
            </a:r>
          </a:p>
          <a:p>
            <a:pPr marL="457200" indent="-457200">
              <a:buFont typeface="+mj-lt"/>
              <a:buAutoNum type="arabicPeriod"/>
            </a:pPr>
            <a:r>
              <a:rPr lang="tr-TR" dirty="0" smtClean="0"/>
              <a:t>Çocuklara Nasıl Yardımcı Olabilirsiniz?</a:t>
            </a:r>
          </a:p>
          <a:p>
            <a:pPr marL="457200" indent="-457200">
              <a:buFont typeface="+mj-lt"/>
              <a:buAutoNum type="arabicPeriod"/>
            </a:pPr>
            <a:r>
              <a:rPr lang="tr-TR" dirty="0" smtClean="0"/>
              <a:t>Kendinize Nasıl Yardımcı Olabilirsiniz?</a:t>
            </a:r>
          </a:p>
          <a:p>
            <a:pPr marL="457200" indent="-457200">
              <a:buFont typeface="+mj-lt"/>
              <a:buAutoNum type="arabicPeriod"/>
            </a:pPr>
            <a:r>
              <a:rPr lang="tr-TR" dirty="0" smtClean="0"/>
              <a:t>Yeni Normal – Kontrollü Sosyal Hayat</a:t>
            </a:r>
            <a:endParaRPr lang="tr-TR" dirty="0"/>
          </a:p>
        </p:txBody>
      </p:sp>
    </p:spTree>
    <p:extLst>
      <p:ext uri="{BB962C8B-B14F-4D97-AF65-F5344CB8AC3E}">
        <p14:creationId xmlns:p14="http://schemas.microsoft.com/office/powerpoint/2010/main" val="4828459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251520" y="1268760"/>
            <a:ext cx="8712968" cy="1392688"/>
          </a:xfrm>
        </p:spPr>
        <p:txBody>
          <a:bodyPr>
            <a:normAutofit/>
          </a:bodyPr>
          <a:lstStyle/>
          <a:p>
            <a:r>
              <a:rPr lang="tr-TR" sz="2800" b="1" dirty="0">
                <a:solidFill>
                  <a:srgbClr val="FF0000"/>
                </a:solidFill>
                <a:latin typeface="Arial Black" panose="020B0A04020102020204" pitchFamily="34" charset="0"/>
              </a:rPr>
              <a:t>Yetişkinlerde Görülebilecek Ruhsal Tepkiler </a:t>
            </a:r>
          </a:p>
        </p:txBody>
      </p:sp>
      <p:sp>
        <p:nvSpPr>
          <p:cNvPr id="28674" name="2 İçerik Yer Tutucusu"/>
          <p:cNvSpPr>
            <a:spLocks noGrp="1"/>
          </p:cNvSpPr>
          <p:nvPr>
            <p:ph idx="1"/>
          </p:nvPr>
        </p:nvSpPr>
        <p:spPr>
          <a:xfrm>
            <a:off x="467544" y="3212976"/>
            <a:ext cx="8136904" cy="1821596"/>
          </a:xfrm>
        </p:spPr>
        <p:txBody>
          <a:bodyPr>
            <a:normAutofit/>
          </a:bodyPr>
          <a:lstStyle/>
          <a:p>
            <a:r>
              <a:rPr lang="tr-TR" sz="2400" dirty="0" smtClean="0"/>
              <a:t>İçe </a:t>
            </a:r>
            <a:r>
              <a:rPr lang="tr-TR" sz="2400" dirty="0"/>
              <a:t>kapanma, kendini toplumdan uzak tutma</a:t>
            </a:r>
          </a:p>
          <a:p>
            <a:r>
              <a:rPr lang="tr-TR" sz="2400" dirty="0"/>
              <a:t>İlişkilerde yaşanan çatışmaların artması</a:t>
            </a:r>
          </a:p>
          <a:p>
            <a:r>
              <a:rPr lang="tr-TR" sz="2400" dirty="0" smtClean="0"/>
              <a:t>Günlük </a:t>
            </a:r>
            <a:r>
              <a:rPr lang="tr-TR" sz="2400" dirty="0"/>
              <a:t>aktivitelerden zevk alamama </a:t>
            </a:r>
            <a:endParaRPr lang="tr-TR" sz="2400" dirty="0" smtClean="0"/>
          </a:p>
          <a:p>
            <a:r>
              <a:rPr lang="tr-TR" sz="2400" dirty="0" smtClean="0"/>
              <a:t>Takıntılı olma hali</a:t>
            </a:r>
          </a:p>
          <a:p>
            <a:pPr marL="0" indent="0">
              <a:buNone/>
            </a:pPr>
            <a:endParaRPr lang="tr-TR" sz="2400" dirty="0"/>
          </a:p>
        </p:txBody>
      </p:sp>
    </p:spTree>
    <p:extLst>
      <p:ext uri="{BB962C8B-B14F-4D97-AF65-F5344CB8AC3E}">
        <p14:creationId xmlns:p14="http://schemas.microsoft.com/office/powerpoint/2010/main" val="17064045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79972" y="1124744"/>
            <a:ext cx="8484515" cy="1201200"/>
          </a:xfrm>
        </p:spPr>
        <p:txBody>
          <a:bodyPr>
            <a:noAutofit/>
          </a:bodyPr>
          <a:lstStyle/>
          <a:p>
            <a:r>
              <a:rPr lang="tr-TR" sz="2800" b="1" dirty="0" smtClean="0">
                <a:solidFill>
                  <a:srgbClr val="FF0000"/>
                </a:solidFill>
                <a:latin typeface="Arial Black" panose="020B0A04020102020204" pitchFamily="34" charset="0"/>
              </a:rPr>
              <a:t>Çocuklarda </a:t>
            </a:r>
            <a:r>
              <a:rPr lang="tr-TR" sz="2800" b="1" dirty="0">
                <a:solidFill>
                  <a:srgbClr val="FF0000"/>
                </a:solidFill>
                <a:latin typeface="Arial Black" panose="020B0A04020102020204" pitchFamily="34" charset="0"/>
              </a:rPr>
              <a:t>Görülebilecek Ruhsal Tepkiler </a:t>
            </a:r>
          </a:p>
        </p:txBody>
      </p:sp>
      <p:sp>
        <p:nvSpPr>
          <p:cNvPr id="28674" name="2 İçerik Yer Tutucusu"/>
          <p:cNvSpPr>
            <a:spLocks noGrp="1"/>
          </p:cNvSpPr>
          <p:nvPr>
            <p:ph idx="1"/>
          </p:nvPr>
        </p:nvSpPr>
        <p:spPr>
          <a:xfrm>
            <a:off x="395536" y="2636912"/>
            <a:ext cx="7886700" cy="3663152"/>
          </a:xfrm>
        </p:spPr>
        <p:txBody>
          <a:bodyPr>
            <a:normAutofit/>
          </a:bodyPr>
          <a:lstStyle/>
          <a:p>
            <a:pPr marL="0" indent="0" algn="just">
              <a:buNone/>
            </a:pPr>
            <a:r>
              <a:rPr lang="tr-TR" sz="2400" b="1" i="1" dirty="0">
                <a:solidFill>
                  <a:srgbClr val="FF0000"/>
                </a:solidFill>
              </a:rPr>
              <a:t>0-2 yaş arası </a:t>
            </a:r>
            <a:r>
              <a:rPr lang="tr-TR" sz="2400" dirty="0"/>
              <a:t>bebekler ve küçük çocuklar, dünyada kötü bir şeyin olmakta olduğunu henüz anlayamazlar, ancak anne-baba ve bakıcılarının üzüntü, stres ve kaygılarını fark ederler. Ebeveynleriyle birlikte benzer duygular yaşamaya </a:t>
            </a:r>
            <a:r>
              <a:rPr lang="tr-TR" sz="2400" dirty="0" smtClean="0"/>
              <a:t>ve benzer tepkiler </a:t>
            </a:r>
            <a:r>
              <a:rPr lang="tr-TR" sz="2400" dirty="0"/>
              <a:t>göstermeye başlayabilirler. </a:t>
            </a:r>
            <a:endParaRPr lang="tr-TR" sz="2400" dirty="0" smtClean="0"/>
          </a:p>
          <a:p>
            <a:pPr marL="0" indent="0" algn="just">
              <a:buNone/>
            </a:pPr>
            <a:r>
              <a:rPr lang="tr-TR" sz="2400" b="1" i="1" dirty="0">
                <a:solidFill>
                  <a:srgbClr val="FF0000"/>
                </a:solidFill>
              </a:rPr>
              <a:t>3-5 yaş arasındaki </a:t>
            </a:r>
            <a:r>
              <a:rPr lang="tr-TR" sz="2400" dirty="0"/>
              <a:t>çocuklar ise bir salgının olduğunu ve etkilerini genel olarak anlayabilirler. Ancak, yaşlarına özgü çocuk benmerkezciliği ve yüksek hayal gücü nedeniyle, gördüklerini, duyduklarını ve yaşadıklarını abartma eğiliminde olabilirler ve bu süreçten yoğun bir şekilde etkilenebilirler. </a:t>
            </a:r>
          </a:p>
          <a:p>
            <a:pPr marL="0" indent="0" algn="just">
              <a:buNone/>
            </a:pPr>
            <a:endParaRPr lang="tr-TR" sz="2400" dirty="0"/>
          </a:p>
          <a:p>
            <a:pPr marL="0" indent="0" algn="just">
              <a:buNone/>
            </a:pPr>
            <a:endParaRPr lang="tr-TR" sz="3000" dirty="0"/>
          </a:p>
        </p:txBody>
      </p:sp>
    </p:spTree>
    <p:extLst>
      <p:ext uri="{BB962C8B-B14F-4D97-AF65-F5344CB8AC3E}">
        <p14:creationId xmlns:p14="http://schemas.microsoft.com/office/powerpoint/2010/main" val="31962186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124744"/>
            <a:ext cx="8507288" cy="1201200"/>
          </a:xfrm>
        </p:spPr>
        <p:txBody>
          <a:bodyPr>
            <a:noAutofit/>
          </a:bodyPr>
          <a:lstStyle/>
          <a:p>
            <a:r>
              <a:rPr lang="tr-TR" sz="2800" b="1" dirty="0">
                <a:solidFill>
                  <a:srgbClr val="FF0000"/>
                </a:solidFill>
                <a:latin typeface="Arial Black" panose="020B0A04020102020204" pitchFamily="34" charset="0"/>
              </a:rPr>
              <a:t>Çocuklarda Görülebilecek Ruhsal Tepkiler </a:t>
            </a:r>
          </a:p>
        </p:txBody>
      </p:sp>
      <p:sp>
        <p:nvSpPr>
          <p:cNvPr id="28674" name="2 İçerik Yer Tutucusu"/>
          <p:cNvSpPr>
            <a:spLocks noGrp="1"/>
          </p:cNvSpPr>
          <p:nvPr>
            <p:ph idx="1"/>
          </p:nvPr>
        </p:nvSpPr>
        <p:spPr>
          <a:xfrm>
            <a:off x="395536" y="2564904"/>
            <a:ext cx="7886700" cy="3888432"/>
          </a:xfrm>
        </p:spPr>
        <p:txBody>
          <a:bodyPr>
            <a:normAutofit fontScale="92500" lnSpcReduction="10000"/>
          </a:bodyPr>
          <a:lstStyle/>
          <a:p>
            <a:pPr marL="0" indent="0" algn="just">
              <a:buNone/>
            </a:pPr>
            <a:r>
              <a:rPr lang="tr-TR" sz="2400" b="1" i="1" dirty="0">
                <a:solidFill>
                  <a:srgbClr val="FF0000"/>
                </a:solidFill>
              </a:rPr>
              <a:t>5 yaş ve altındaki çocuklar:</a:t>
            </a:r>
          </a:p>
          <a:p>
            <a:pPr marL="0" indent="0">
              <a:buNone/>
            </a:pPr>
            <a:r>
              <a:rPr lang="tr-TR" sz="2600" dirty="0" smtClean="0"/>
              <a:t>•Ebeveynlerin </a:t>
            </a:r>
            <a:r>
              <a:rPr lang="tr-TR" sz="2600" dirty="0"/>
              <a:t>yanından hiç ayrılmak </a:t>
            </a:r>
            <a:r>
              <a:rPr lang="tr-TR" sz="2600" dirty="0" smtClean="0"/>
              <a:t>isteme</a:t>
            </a:r>
          </a:p>
          <a:p>
            <a:pPr marL="0" indent="0">
              <a:buNone/>
            </a:pPr>
            <a:r>
              <a:rPr lang="tr-TR" sz="2600" dirty="0"/>
              <a:t>• Sürekli ağlama ya da ağlamaklı olma</a:t>
            </a:r>
            <a:br>
              <a:rPr lang="tr-TR" sz="2600" dirty="0"/>
            </a:br>
            <a:r>
              <a:rPr lang="tr-TR" sz="2600" dirty="0" smtClean="0"/>
              <a:t>•Huzursuz</a:t>
            </a:r>
            <a:r>
              <a:rPr lang="tr-TR" sz="2600" dirty="0"/>
              <a:t>, huysuz ve sinirli olma</a:t>
            </a:r>
            <a:br>
              <a:rPr lang="tr-TR" sz="2600" dirty="0"/>
            </a:br>
            <a:r>
              <a:rPr lang="tr-TR" sz="2600" dirty="0" smtClean="0"/>
              <a:t>•Karın </a:t>
            </a:r>
            <a:r>
              <a:rPr lang="tr-TR" sz="2600" dirty="0"/>
              <a:t>ağrısı ya da baş ağrısı gibi fiziksel şikayetler</a:t>
            </a:r>
            <a:br>
              <a:rPr lang="tr-TR" sz="2600" dirty="0"/>
            </a:br>
            <a:r>
              <a:rPr lang="tr-TR" sz="2600" dirty="0" smtClean="0"/>
              <a:t>•Yeniden </a:t>
            </a:r>
            <a:r>
              <a:rPr lang="tr-TR" sz="2600" dirty="0"/>
              <a:t>parmak emme ya da geceleri altını ıslatma</a:t>
            </a:r>
            <a:br>
              <a:rPr lang="tr-TR" sz="2600" dirty="0"/>
            </a:br>
            <a:r>
              <a:rPr lang="tr-TR" sz="2600" dirty="0" smtClean="0"/>
              <a:t>•Aşırı </a:t>
            </a:r>
            <a:r>
              <a:rPr lang="tr-TR" sz="2600" dirty="0"/>
              <a:t>ürkeklik ya da korkuların başlaması (yalnız </a:t>
            </a:r>
            <a:r>
              <a:rPr lang="tr-TR" sz="2600" dirty="0" smtClean="0"/>
              <a:t>kalma,  karanlık, hayaletler vb</a:t>
            </a:r>
            <a:r>
              <a:rPr lang="tr-TR" sz="2600" dirty="0"/>
              <a:t>.)</a:t>
            </a:r>
            <a:br>
              <a:rPr lang="tr-TR" sz="2600" dirty="0"/>
            </a:br>
            <a:r>
              <a:rPr lang="tr-TR" sz="2600" dirty="0" smtClean="0"/>
              <a:t>•Oyunlarda </a:t>
            </a:r>
            <a:r>
              <a:rPr lang="tr-TR" sz="2600" dirty="0"/>
              <a:t>sürekli salgın hastalığı canlandırma/yaşama</a:t>
            </a:r>
            <a:br>
              <a:rPr lang="tr-TR" sz="2600" dirty="0"/>
            </a:br>
            <a:r>
              <a:rPr lang="tr-TR" sz="2600" dirty="0" smtClean="0"/>
              <a:t>•Sürekli </a:t>
            </a:r>
            <a:r>
              <a:rPr lang="tr-TR" sz="2600" dirty="0"/>
              <a:t>salgına dair abartılı hikâyeler anlatma</a:t>
            </a:r>
            <a:br>
              <a:rPr lang="tr-TR" sz="2600" dirty="0"/>
            </a:br>
            <a:r>
              <a:rPr lang="tr-TR" sz="2600" dirty="0" smtClean="0"/>
              <a:t>•Konuşma </a:t>
            </a:r>
            <a:r>
              <a:rPr lang="tr-TR" sz="2600" dirty="0"/>
              <a:t>zorluğu yaşamaya başlama</a:t>
            </a:r>
            <a:br>
              <a:rPr lang="tr-TR" sz="2600" dirty="0"/>
            </a:br>
            <a:r>
              <a:rPr lang="tr-TR" sz="2600" dirty="0" smtClean="0"/>
              <a:t>• Öfke </a:t>
            </a:r>
            <a:r>
              <a:rPr lang="tr-TR" sz="2600" dirty="0"/>
              <a:t>nöbetleri geçirme ya da saldırganlık davranışları </a:t>
            </a:r>
          </a:p>
        </p:txBody>
      </p:sp>
    </p:spTree>
    <p:extLst>
      <p:ext uri="{BB962C8B-B14F-4D97-AF65-F5344CB8AC3E}">
        <p14:creationId xmlns:p14="http://schemas.microsoft.com/office/powerpoint/2010/main" val="38750683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76206" y="1124744"/>
            <a:ext cx="8416273" cy="1201200"/>
          </a:xfrm>
        </p:spPr>
        <p:txBody>
          <a:bodyPr>
            <a:noAutofit/>
          </a:bodyPr>
          <a:lstStyle/>
          <a:p>
            <a:r>
              <a:rPr lang="tr-TR" sz="2800" b="1" dirty="0">
                <a:solidFill>
                  <a:srgbClr val="FF0000"/>
                </a:solidFill>
                <a:latin typeface="Arial Black" panose="020B0A04020102020204" pitchFamily="34" charset="0"/>
              </a:rPr>
              <a:t>Çocuklarda Görülebilecek Ruhsal Tepkiler </a:t>
            </a:r>
          </a:p>
        </p:txBody>
      </p:sp>
      <p:sp>
        <p:nvSpPr>
          <p:cNvPr id="28674" name="2 İçerik Yer Tutucusu"/>
          <p:cNvSpPr>
            <a:spLocks noGrp="1"/>
          </p:cNvSpPr>
          <p:nvPr>
            <p:ph idx="1"/>
          </p:nvPr>
        </p:nvSpPr>
        <p:spPr>
          <a:xfrm>
            <a:off x="395536" y="2636912"/>
            <a:ext cx="7886700" cy="3663152"/>
          </a:xfrm>
        </p:spPr>
        <p:txBody>
          <a:bodyPr>
            <a:normAutofit/>
          </a:bodyPr>
          <a:lstStyle/>
          <a:p>
            <a:pPr marL="0" indent="0" algn="just">
              <a:buNone/>
            </a:pPr>
            <a:r>
              <a:rPr lang="tr-TR" sz="2400" b="1" i="1" dirty="0" smtClean="0">
                <a:solidFill>
                  <a:srgbClr val="FF0000"/>
                </a:solidFill>
              </a:rPr>
              <a:t>6-11 </a:t>
            </a:r>
            <a:r>
              <a:rPr lang="tr-TR" sz="2400" b="1" i="1" dirty="0">
                <a:solidFill>
                  <a:srgbClr val="FF0000"/>
                </a:solidFill>
              </a:rPr>
              <a:t>yaş arası </a:t>
            </a:r>
            <a:r>
              <a:rPr lang="tr-TR" sz="2400" dirty="0"/>
              <a:t>çocuklar bir salgının ne olduğunu ve insanları nasıl etkilendiğini çeşitli yönleriyle somut düzeyde anlayabilirler. Bu nedenle dışarıya çıkmaktan </a:t>
            </a:r>
            <a:r>
              <a:rPr lang="tr-TR" sz="2400" dirty="0" smtClean="0"/>
              <a:t>korkabilirler, </a:t>
            </a:r>
            <a:r>
              <a:rPr lang="tr-TR" sz="2400" dirty="0"/>
              <a:t>okula gitmek istemeyebilir ve arkadaşlarıyla vakit geçirmeyi bırakabilirler. </a:t>
            </a:r>
          </a:p>
          <a:p>
            <a:pPr marL="0" indent="0" algn="just">
              <a:buNone/>
            </a:pPr>
            <a:r>
              <a:rPr lang="tr-TR" sz="2400" dirty="0"/>
              <a:t>Kendilerinin ya da aile üyelerinden birinin zarar görebileceğine yönelik yoğun endişe yaşayabilirler. </a:t>
            </a:r>
          </a:p>
          <a:p>
            <a:pPr marL="0" indent="0" algn="just">
              <a:buNone/>
            </a:pPr>
            <a:r>
              <a:rPr lang="tr-TR" sz="2400" dirty="0"/>
              <a:t>Bazı çocuklar herhangi bir neden olmaksızın öfkelenebilir ve saldırganca davranabilirler. </a:t>
            </a:r>
          </a:p>
          <a:p>
            <a:pPr marL="0" indent="0" algn="just">
              <a:buNone/>
            </a:pPr>
            <a:endParaRPr lang="tr-TR" sz="3000" dirty="0"/>
          </a:p>
        </p:txBody>
      </p:sp>
    </p:spTree>
    <p:extLst>
      <p:ext uri="{BB962C8B-B14F-4D97-AF65-F5344CB8AC3E}">
        <p14:creationId xmlns:p14="http://schemas.microsoft.com/office/powerpoint/2010/main" val="1355961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5852" y="1124744"/>
            <a:ext cx="8508636" cy="1201200"/>
          </a:xfrm>
        </p:spPr>
        <p:txBody>
          <a:bodyPr>
            <a:noAutofit/>
          </a:bodyPr>
          <a:lstStyle/>
          <a:p>
            <a:r>
              <a:rPr lang="tr-TR" sz="2800" b="1" dirty="0">
                <a:solidFill>
                  <a:srgbClr val="FF0000"/>
                </a:solidFill>
                <a:latin typeface="Arial Black" panose="020B0A04020102020204" pitchFamily="34" charset="0"/>
              </a:rPr>
              <a:t>Çocuklarda Görülebilecek Ruhsal Tepkiler </a:t>
            </a:r>
          </a:p>
        </p:txBody>
      </p:sp>
      <p:sp>
        <p:nvSpPr>
          <p:cNvPr id="28674" name="2 İçerik Yer Tutucusu"/>
          <p:cNvSpPr>
            <a:spLocks noGrp="1"/>
          </p:cNvSpPr>
          <p:nvPr>
            <p:ph idx="1"/>
          </p:nvPr>
        </p:nvSpPr>
        <p:spPr>
          <a:xfrm>
            <a:off x="395536" y="2564904"/>
            <a:ext cx="7886700" cy="3888432"/>
          </a:xfrm>
        </p:spPr>
        <p:txBody>
          <a:bodyPr>
            <a:normAutofit fontScale="92500"/>
          </a:bodyPr>
          <a:lstStyle/>
          <a:p>
            <a:pPr marL="0" indent="0" algn="just">
              <a:buNone/>
            </a:pPr>
            <a:r>
              <a:rPr lang="tr-TR" sz="2400" b="1" i="1" dirty="0">
                <a:solidFill>
                  <a:srgbClr val="FF0000"/>
                </a:solidFill>
              </a:rPr>
              <a:t>6-11 yaş ve arasındaki çocuklar</a:t>
            </a:r>
            <a:r>
              <a:rPr lang="tr-TR" sz="2400" b="1" i="1" dirty="0" smtClean="0">
                <a:solidFill>
                  <a:srgbClr val="FF0000"/>
                </a:solidFill>
              </a:rPr>
              <a:t>:</a:t>
            </a:r>
            <a:endParaRPr lang="tr-TR" sz="2400" b="1" i="1" dirty="0">
              <a:solidFill>
                <a:srgbClr val="FF0000"/>
              </a:solidFill>
            </a:endParaRPr>
          </a:p>
          <a:p>
            <a:pPr marL="0" indent="0">
              <a:buNone/>
            </a:pPr>
            <a:r>
              <a:rPr lang="tr-TR" sz="2600" dirty="0"/>
              <a:t>•Dikkatini bir şeye verememe</a:t>
            </a:r>
            <a:br>
              <a:rPr lang="tr-TR" sz="2600" dirty="0"/>
            </a:br>
            <a:r>
              <a:rPr lang="tr-TR" sz="2600" dirty="0"/>
              <a:t>• Aşırı alıngan, sinirli ya da kavgacı olma</a:t>
            </a:r>
            <a:br>
              <a:rPr lang="tr-TR" sz="2600" dirty="0"/>
            </a:br>
            <a:r>
              <a:rPr lang="tr-TR" sz="2600" dirty="0"/>
              <a:t>• Herkesten uzaklaşma, içine kapanma</a:t>
            </a:r>
            <a:br>
              <a:rPr lang="tr-TR" sz="2600" dirty="0"/>
            </a:br>
            <a:r>
              <a:rPr lang="tr-TR" sz="2600" dirty="0"/>
              <a:t>• Kabus görme, uyumak istememe ya da uyku problemleri</a:t>
            </a:r>
            <a:br>
              <a:rPr lang="tr-TR" sz="2600" dirty="0"/>
            </a:br>
            <a:r>
              <a:rPr lang="tr-TR" sz="2600" dirty="0"/>
              <a:t>• Karın ağrısı ya da baş ağrısı gibi fiziksel </a:t>
            </a:r>
            <a:r>
              <a:rPr lang="tr-TR" sz="2600" dirty="0" smtClean="0"/>
              <a:t>şikayetler</a:t>
            </a:r>
          </a:p>
          <a:p>
            <a:pPr marL="0" indent="0">
              <a:buNone/>
            </a:pPr>
            <a:r>
              <a:rPr lang="tr-TR" sz="2600" dirty="0"/>
              <a:t>• </a:t>
            </a:r>
            <a:r>
              <a:rPr lang="tr-TR" sz="2600" dirty="0" smtClean="0"/>
              <a:t>Okula </a:t>
            </a:r>
            <a:r>
              <a:rPr lang="tr-TR" sz="2600" dirty="0"/>
              <a:t>uyum problemleri</a:t>
            </a:r>
            <a:br>
              <a:rPr lang="tr-TR" sz="2600" dirty="0"/>
            </a:br>
            <a:r>
              <a:rPr lang="tr-TR" sz="2600" dirty="0"/>
              <a:t>• Asılsız korkular geliştirme ve hep bu korkulardan söz etme</a:t>
            </a:r>
            <a:br>
              <a:rPr lang="tr-TR" sz="2600" dirty="0"/>
            </a:br>
            <a:r>
              <a:rPr lang="tr-TR" sz="2600" dirty="0"/>
              <a:t>• Sevdiği şeylerden artık zevk almama</a:t>
            </a:r>
            <a:br>
              <a:rPr lang="tr-TR" sz="2600" dirty="0"/>
            </a:br>
            <a:r>
              <a:rPr lang="tr-TR" sz="2600" dirty="0"/>
              <a:t>• Yaşıtlarından daha fazla ya da daha az yemek yeme </a:t>
            </a:r>
          </a:p>
        </p:txBody>
      </p:sp>
    </p:spTree>
    <p:extLst>
      <p:ext uri="{BB962C8B-B14F-4D97-AF65-F5344CB8AC3E}">
        <p14:creationId xmlns:p14="http://schemas.microsoft.com/office/powerpoint/2010/main" val="42579600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124744"/>
            <a:ext cx="8435280" cy="1201200"/>
          </a:xfrm>
        </p:spPr>
        <p:txBody>
          <a:bodyPr>
            <a:noAutofit/>
          </a:bodyPr>
          <a:lstStyle/>
          <a:p>
            <a:r>
              <a:rPr lang="tr-TR" sz="2800" b="1" dirty="0">
                <a:solidFill>
                  <a:srgbClr val="FF0000"/>
                </a:solidFill>
                <a:latin typeface="Arial Black" panose="020B0A04020102020204" pitchFamily="34" charset="0"/>
              </a:rPr>
              <a:t>Çocuklarda Görülebilecek Ruhsal Tepkiler </a:t>
            </a:r>
          </a:p>
        </p:txBody>
      </p:sp>
      <p:sp>
        <p:nvSpPr>
          <p:cNvPr id="28674" name="2 İçerik Yer Tutucusu"/>
          <p:cNvSpPr>
            <a:spLocks noGrp="1"/>
          </p:cNvSpPr>
          <p:nvPr>
            <p:ph idx="1"/>
          </p:nvPr>
        </p:nvSpPr>
        <p:spPr>
          <a:xfrm>
            <a:off x="395536" y="2636912"/>
            <a:ext cx="7886700" cy="3663152"/>
          </a:xfrm>
        </p:spPr>
        <p:txBody>
          <a:bodyPr>
            <a:normAutofit/>
          </a:bodyPr>
          <a:lstStyle/>
          <a:p>
            <a:pPr marL="0" indent="0" algn="just">
              <a:buNone/>
            </a:pPr>
            <a:r>
              <a:rPr lang="tr-TR" sz="2400" b="1" i="1" dirty="0">
                <a:solidFill>
                  <a:srgbClr val="FF0000"/>
                </a:solidFill>
              </a:rPr>
              <a:t>12-18 yaş arasındaki </a:t>
            </a:r>
            <a:r>
              <a:rPr lang="tr-TR" sz="2400" dirty="0"/>
              <a:t>ergenler, içinde bulundukları gelişimsel dönem nedeniyle bazı fiziksel ve duygusal değişimler geçirirler. </a:t>
            </a:r>
          </a:p>
          <a:p>
            <a:pPr marL="0" indent="0" algn="just">
              <a:buNone/>
            </a:pPr>
            <a:r>
              <a:rPr lang="tr-TR" sz="2400" dirty="0"/>
              <a:t>Bu dönemde, salgına dair kaygı ile başa çıkmak onlar için zor olabilir. </a:t>
            </a:r>
          </a:p>
          <a:p>
            <a:pPr marL="0" indent="0" algn="just">
              <a:buNone/>
            </a:pPr>
            <a:r>
              <a:rPr lang="tr-TR" sz="2400" dirty="0"/>
              <a:t>Yaşça daha büyük ergenler kendilerine ve ebeveynlerine karşı hiç stres ve kaygı hissetmiyormuş gibi  davranabilirler. </a:t>
            </a:r>
          </a:p>
          <a:p>
            <a:pPr marL="0" indent="0" algn="just">
              <a:buNone/>
            </a:pPr>
            <a:endParaRPr lang="tr-TR" sz="3000" dirty="0"/>
          </a:p>
        </p:txBody>
      </p:sp>
    </p:spTree>
    <p:extLst>
      <p:ext uri="{BB962C8B-B14F-4D97-AF65-F5344CB8AC3E}">
        <p14:creationId xmlns:p14="http://schemas.microsoft.com/office/powerpoint/2010/main" val="16204065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052736"/>
            <a:ext cx="8507288" cy="1201200"/>
          </a:xfrm>
        </p:spPr>
        <p:txBody>
          <a:bodyPr>
            <a:noAutofit/>
          </a:bodyPr>
          <a:lstStyle/>
          <a:p>
            <a:r>
              <a:rPr lang="tr-TR" sz="2800" b="1" dirty="0">
                <a:solidFill>
                  <a:srgbClr val="FF0000"/>
                </a:solidFill>
                <a:latin typeface="Arial Black" panose="020B0A04020102020204" pitchFamily="34" charset="0"/>
              </a:rPr>
              <a:t>Çocuklarda Görülebilecek Ruhsal Tepkiler </a:t>
            </a:r>
          </a:p>
        </p:txBody>
      </p:sp>
      <p:sp>
        <p:nvSpPr>
          <p:cNvPr id="28674" name="2 İçerik Yer Tutucusu"/>
          <p:cNvSpPr>
            <a:spLocks noGrp="1"/>
          </p:cNvSpPr>
          <p:nvPr>
            <p:ph idx="1"/>
          </p:nvPr>
        </p:nvSpPr>
        <p:spPr>
          <a:xfrm>
            <a:off x="395536" y="2564904"/>
            <a:ext cx="7886700" cy="3888432"/>
          </a:xfrm>
        </p:spPr>
        <p:txBody>
          <a:bodyPr>
            <a:normAutofit lnSpcReduction="10000"/>
          </a:bodyPr>
          <a:lstStyle/>
          <a:p>
            <a:pPr marL="0" indent="0" algn="just">
              <a:buNone/>
            </a:pPr>
            <a:r>
              <a:rPr lang="tr-TR" sz="2400" b="1" i="1" dirty="0" smtClean="0">
                <a:solidFill>
                  <a:srgbClr val="FF0000"/>
                </a:solidFill>
              </a:rPr>
              <a:t>12-18 </a:t>
            </a:r>
            <a:r>
              <a:rPr lang="tr-TR" sz="2400" b="1" i="1" dirty="0">
                <a:solidFill>
                  <a:srgbClr val="FF0000"/>
                </a:solidFill>
              </a:rPr>
              <a:t>yaş ve arasındaki </a:t>
            </a:r>
            <a:r>
              <a:rPr lang="tr-TR" sz="2400" b="1" i="1" dirty="0" smtClean="0">
                <a:solidFill>
                  <a:srgbClr val="FF0000"/>
                </a:solidFill>
              </a:rPr>
              <a:t>ergenler:</a:t>
            </a:r>
            <a:endParaRPr lang="tr-TR" sz="2400" b="1" i="1" dirty="0">
              <a:solidFill>
                <a:srgbClr val="FF0000"/>
              </a:solidFill>
            </a:endParaRPr>
          </a:p>
          <a:p>
            <a:pPr marL="0" indent="0">
              <a:buNone/>
            </a:pPr>
            <a:r>
              <a:rPr lang="tr-TR" sz="2600" dirty="0"/>
              <a:t>• </a:t>
            </a:r>
            <a:r>
              <a:rPr lang="tr-TR" sz="2600" dirty="0" smtClean="0"/>
              <a:t>Uyku </a:t>
            </a:r>
            <a:r>
              <a:rPr lang="tr-TR" sz="2600" dirty="0"/>
              <a:t>problemleri (uykusuzluk, kabus vb.) yaşama </a:t>
            </a:r>
            <a:br>
              <a:rPr lang="tr-TR" sz="2600" dirty="0"/>
            </a:br>
            <a:r>
              <a:rPr lang="tr-TR" sz="2600" dirty="0"/>
              <a:t>• Salgın hastalığı hatırlatıcı ortamlardan ve hastalıkla ilgili konuşmaktan kaçınma </a:t>
            </a:r>
            <a:br>
              <a:rPr lang="tr-TR" sz="2600" dirty="0"/>
            </a:br>
            <a:r>
              <a:rPr lang="tr-TR" sz="2600" dirty="0"/>
              <a:t>• Tütün, alkol ya da madde kullanmaya başlama</a:t>
            </a:r>
            <a:br>
              <a:rPr lang="tr-TR" sz="2600" dirty="0"/>
            </a:br>
            <a:r>
              <a:rPr lang="tr-TR" sz="2600" dirty="0"/>
              <a:t>• Aile ve arkadaşlardan uzaklaşma, sürekli yalnız kalma</a:t>
            </a:r>
            <a:br>
              <a:rPr lang="tr-TR" sz="2600" dirty="0"/>
            </a:br>
            <a:r>
              <a:rPr lang="tr-TR" sz="2600" dirty="0"/>
              <a:t>• Aşırı alıngan ya da öfkeli olma</a:t>
            </a:r>
            <a:br>
              <a:rPr lang="tr-TR" sz="2600" dirty="0"/>
            </a:br>
            <a:r>
              <a:rPr lang="tr-TR" sz="2600" dirty="0"/>
              <a:t>• Sevdiği şeylerden artık zevk </a:t>
            </a:r>
            <a:r>
              <a:rPr lang="tr-TR" sz="2600" dirty="0" smtClean="0"/>
              <a:t>almama</a:t>
            </a:r>
            <a:endParaRPr lang="tr-TR" sz="2600" dirty="0"/>
          </a:p>
          <a:p>
            <a:pPr marL="0" indent="0">
              <a:buNone/>
            </a:pPr>
            <a:r>
              <a:rPr lang="tr-TR" sz="2600" dirty="0"/>
              <a:t>• </a:t>
            </a:r>
            <a:r>
              <a:rPr lang="tr-TR" sz="2600" dirty="0" smtClean="0"/>
              <a:t>Okula </a:t>
            </a:r>
            <a:r>
              <a:rPr lang="tr-TR" sz="2600" dirty="0"/>
              <a:t>veya yeni düzene uyumda zorlanma</a:t>
            </a:r>
            <a:br>
              <a:rPr lang="tr-TR" sz="2600" dirty="0"/>
            </a:br>
            <a:r>
              <a:rPr lang="tr-TR" sz="2600" dirty="0"/>
              <a:t>• Kavga etme, sorunlu davranışlar gösterme </a:t>
            </a:r>
            <a:br>
              <a:rPr lang="tr-TR" sz="2600" dirty="0"/>
            </a:br>
            <a:endParaRPr lang="tr-TR" sz="2600" dirty="0"/>
          </a:p>
        </p:txBody>
      </p:sp>
    </p:spTree>
    <p:extLst>
      <p:ext uri="{BB962C8B-B14F-4D97-AF65-F5344CB8AC3E}">
        <p14:creationId xmlns:p14="http://schemas.microsoft.com/office/powerpoint/2010/main" val="11625987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2 İçerik Yer Tutucusu"/>
          <p:cNvSpPr>
            <a:spLocks noGrp="1"/>
          </p:cNvSpPr>
          <p:nvPr>
            <p:ph idx="1"/>
          </p:nvPr>
        </p:nvSpPr>
        <p:spPr>
          <a:xfrm>
            <a:off x="467544" y="1988840"/>
            <a:ext cx="7931224" cy="3663152"/>
          </a:xfrm>
        </p:spPr>
        <p:txBody>
          <a:bodyPr>
            <a:normAutofit/>
          </a:bodyPr>
          <a:lstStyle/>
          <a:p>
            <a:pPr algn="just"/>
            <a:r>
              <a:rPr lang="tr-TR" sz="2400" dirty="0"/>
              <a:t> Genel olarak, çocuklar  ve yetişkinler salgın hastalık riski gibi zorlu ve kaygı verici bir olayla karşılaştıklarında stres tepkilerine benzer çeşitli tepkiler gösterebilirler. </a:t>
            </a:r>
          </a:p>
          <a:p>
            <a:pPr algn="just"/>
            <a:r>
              <a:rPr lang="tr-TR" sz="2400" dirty="0"/>
              <a:t>Ortaya çıkan stres tepkilerinin şiddeti ve yoğunluğu ise bireyler arasında değişiklik gösterebilir. </a:t>
            </a:r>
            <a:endParaRPr lang="tr-TR" sz="2400" dirty="0" smtClean="0"/>
          </a:p>
          <a:p>
            <a:pPr algn="just"/>
            <a:endParaRPr lang="tr-TR" sz="2400" dirty="0"/>
          </a:p>
          <a:p>
            <a:pPr marL="0" indent="0" algn="ctr">
              <a:buNone/>
            </a:pPr>
            <a:r>
              <a:rPr lang="tr-TR" sz="2400" b="1" dirty="0">
                <a:solidFill>
                  <a:srgbClr val="FF0000"/>
                </a:solidFill>
              </a:rPr>
              <a:t>Bu tür tepkiler, “anormal bir olaya verilen normal tepkiler” olarak tanımlanır.</a:t>
            </a:r>
          </a:p>
        </p:txBody>
      </p:sp>
    </p:spTree>
    <p:extLst>
      <p:ext uri="{BB962C8B-B14F-4D97-AF65-F5344CB8AC3E}">
        <p14:creationId xmlns:p14="http://schemas.microsoft.com/office/powerpoint/2010/main" val="35869242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052736"/>
            <a:ext cx="7825036" cy="1201200"/>
          </a:xfrm>
        </p:spPr>
        <p:txBody>
          <a:bodyPr>
            <a:noAutofit/>
          </a:bodyPr>
          <a:lstStyle/>
          <a:p>
            <a:r>
              <a:rPr lang="tr-TR" sz="2800" b="1" dirty="0" smtClean="0">
                <a:solidFill>
                  <a:srgbClr val="FF0000"/>
                </a:solidFill>
                <a:latin typeface="Arial Black" panose="020B0A04020102020204" pitchFamily="34" charset="0"/>
              </a:rPr>
              <a:t>Okul Sürecinde Karşılaşılabilecek Olası Sorunlar</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204864"/>
            <a:ext cx="7886700" cy="4248472"/>
          </a:xfrm>
        </p:spPr>
        <p:txBody>
          <a:bodyPr>
            <a:normAutofit/>
          </a:bodyPr>
          <a:lstStyle/>
          <a:p>
            <a:r>
              <a:rPr lang="tr-TR" sz="2400" dirty="0" smtClean="0"/>
              <a:t>Yüz yüze </a:t>
            </a:r>
            <a:r>
              <a:rPr lang="tr-TR" sz="2400" dirty="0"/>
              <a:t>eğitim sürecinden uzak kalındığı için okula uyum sorunu</a:t>
            </a:r>
            <a:r>
              <a:rPr lang="tr-TR" sz="2400" dirty="0" smtClean="0"/>
              <a:t>,</a:t>
            </a:r>
          </a:p>
          <a:p>
            <a:r>
              <a:rPr lang="tr-TR" sz="2400" dirty="0"/>
              <a:t>Ev ortamının konforlu yapısına alışıldığı için okula başlama ve okula devam etme ile ilgili sorunlar</a:t>
            </a:r>
            <a:r>
              <a:rPr lang="tr-TR" sz="2400" dirty="0" smtClean="0"/>
              <a:t>,</a:t>
            </a:r>
            <a:endParaRPr lang="tr-TR" sz="2400" dirty="0"/>
          </a:p>
          <a:p>
            <a:r>
              <a:rPr lang="tr-TR" sz="2400" dirty="0"/>
              <a:t>Okul ve okula ilişkin </a:t>
            </a:r>
            <a:r>
              <a:rPr lang="tr-TR" sz="2400" dirty="0" smtClean="0"/>
              <a:t>sorumlulukların </a:t>
            </a:r>
            <a:r>
              <a:rPr lang="tr-TR" sz="2400" dirty="0"/>
              <a:t>tekrar kazanılması sürecinde zorluklar,</a:t>
            </a:r>
          </a:p>
          <a:p>
            <a:r>
              <a:rPr lang="tr-TR" sz="2400" dirty="0"/>
              <a:t>Ders çalışma ile ilgili motivasyonlarında düşme, </a:t>
            </a:r>
          </a:p>
          <a:p>
            <a:r>
              <a:rPr lang="tr-TR" sz="2400" dirty="0" smtClean="0"/>
              <a:t>‘Okulda </a:t>
            </a:r>
            <a:r>
              <a:rPr lang="tr-TR" sz="2400" dirty="0"/>
              <a:t>virüs kapar </a:t>
            </a:r>
            <a:r>
              <a:rPr lang="tr-TR" sz="2400" dirty="0" smtClean="0"/>
              <a:t>mıyım?’ </a:t>
            </a:r>
            <a:r>
              <a:rPr lang="tr-TR" sz="2400" dirty="0"/>
              <a:t>endişesi ile okula gitmek istememe,</a:t>
            </a:r>
          </a:p>
          <a:p>
            <a:r>
              <a:rPr lang="tr-TR" sz="2400" dirty="0" smtClean="0"/>
              <a:t>‘Okulda virüs </a:t>
            </a:r>
            <a:r>
              <a:rPr lang="tr-TR" sz="2400" dirty="0"/>
              <a:t>kapar </a:t>
            </a:r>
            <a:r>
              <a:rPr lang="tr-TR" sz="2400" dirty="0" smtClean="0"/>
              <a:t>mıyım?’ </a:t>
            </a:r>
            <a:r>
              <a:rPr lang="tr-TR" sz="2400" dirty="0"/>
              <a:t>endişesi ile arkadaşlarıyla hiç iletişim kurmama</a:t>
            </a:r>
          </a:p>
          <a:p>
            <a:pPr marL="0" indent="0">
              <a:buNone/>
            </a:pPr>
            <a:endParaRPr lang="tr-TR" sz="2400" dirty="0">
              <a:solidFill>
                <a:srgbClr val="45D7EB"/>
              </a:solidFill>
            </a:endParaRPr>
          </a:p>
        </p:txBody>
      </p:sp>
    </p:spTree>
    <p:extLst>
      <p:ext uri="{BB962C8B-B14F-4D97-AF65-F5344CB8AC3E}">
        <p14:creationId xmlns:p14="http://schemas.microsoft.com/office/powerpoint/2010/main" val="19094645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67544" y="1268760"/>
            <a:ext cx="7825036" cy="1201200"/>
          </a:xfrm>
        </p:spPr>
        <p:txBody>
          <a:bodyPr>
            <a:noAutofit/>
          </a:bodyPr>
          <a:lstStyle/>
          <a:p>
            <a:r>
              <a:rPr lang="tr-TR" sz="2800" b="1" dirty="0" smtClean="0">
                <a:solidFill>
                  <a:srgbClr val="FF0000"/>
                </a:solidFill>
                <a:latin typeface="Arial Black" panose="020B0A04020102020204" pitchFamily="34" charset="0"/>
              </a:rPr>
              <a:t>Okul Sürecinde Karşılaşılabilecek Olası Sorunlar</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420888"/>
            <a:ext cx="7886700" cy="4032448"/>
          </a:xfrm>
        </p:spPr>
        <p:txBody>
          <a:bodyPr>
            <a:normAutofit/>
          </a:bodyPr>
          <a:lstStyle/>
          <a:p>
            <a:r>
              <a:rPr lang="tr-TR" sz="2200" dirty="0" smtClean="0"/>
              <a:t>Hastalığın </a:t>
            </a:r>
            <a:r>
              <a:rPr lang="tr-TR" sz="2200" dirty="0"/>
              <a:t>bölgelerle veya etnik kökenlerle </a:t>
            </a:r>
            <a:r>
              <a:rPr lang="tr-TR" sz="2200" dirty="0" smtClean="0"/>
              <a:t>ilişkilendirilmesi. </a:t>
            </a:r>
            <a:r>
              <a:rPr lang="tr-TR" sz="2200" dirty="0"/>
              <a:t>(Covid-19 hastalığına sebep olan virüsün  farklı sosyoekonomik düzey,  ırk, etnik kökene mensup insanları etkilemediği, tüm insanlar için hastalık bulaşma riskinin aynı olduğu unutulmamalıdır.) </a:t>
            </a:r>
          </a:p>
          <a:p>
            <a:r>
              <a:rPr lang="tr-TR" sz="2200" dirty="0"/>
              <a:t>"COVID-19 hastalığına yakalanmış bireyler  için “virüsü yayan", "başkalarına bulaştıran"  gibi </a:t>
            </a:r>
            <a:r>
              <a:rPr lang="tr-TR" sz="2200" dirty="0" smtClean="0"/>
              <a:t>suçlayıcı ifadeler </a:t>
            </a:r>
            <a:r>
              <a:rPr lang="tr-TR" sz="2200" dirty="0"/>
              <a:t>kullanılması. (Bu tür ifadeler, insanların damgalanmasına sebep olduğu için sosyal ilişkileri olumsuz etkilemektedir.)</a:t>
            </a:r>
          </a:p>
        </p:txBody>
      </p:sp>
    </p:spTree>
    <p:extLst>
      <p:ext uri="{BB962C8B-B14F-4D97-AF65-F5344CB8AC3E}">
        <p14:creationId xmlns:p14="http://schemas.microsoft.com/office/powerpoint/2010/main" val="16844675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395536" y="1052736"/>
            <a:ext cx="5637412" cy="821507"/>
          </a:xfrm>
        </p:spPr>
        <p:txBody>
          <a:bodyPr>
            <a:normAutofit/>
          </a:bodyPr>
          <a:lstStyle/>
          <a:p>
            <a:r>
              <a:rPr lang="tr-TR" sz="2800" b="1" dirty="0">
                <a:solidFill>
                  <a:srgbClr val="FF0000"/>
                </a:solidFill>
                <a:latin typeface="Arial Black" panose="020B0A04020102020204" pitchFamily="34" charset="0"/>
              </a:rPr>
              <a:t>Hedeflerimiz</a:t>
            </a:r>
            <a:endParaRPr lang="tr-TR" sz="24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132856"/>
            <a:ext cx="8352928" cy="4320480"/>
          </a:xfrm>
        </p:spPr>
        <p:txBody>
          <a:bodyPr>
            <a:noAutofit/>
          </a:bodyPr>
          <a:lstStyle/>
          <a:p>
            <a:pPr algn="just">
              <a:lnSpc>
                <a:spcPct val="100000"/>
              </a:lnSpc>
              <a:spcAft>
                <a:spcPts val="600"/>
              </a:spcAft>
            </a:pPr>
            <a:r>
              <a:rPr lang="tr-TR" sz="2400" dirty="0"/>
              <a:t>Covid-19 salgın hastalığının öğretmenler, çocuklar  ve ebeveynler üzerinde yarattığı olumsuz etkileri </a:t>
            </a:r>
            <a:r>
              <a:rPr lang="tr-TR" sz="2400" dirty="0" smtClean="0"/>
              <a:t>azaltmak</a:t>
            </a:r>
            <a:endParaRPr lang="tr-TR" sz="2400" dirty="0"/>
          </a:p>
          <a:p>
            <a:pPr algn="just">
              <a:lnSpc>
                <a:spcPct val="100000"/>
              </a:lnSpc>
              <a:spcAft>
                <a:spcPts val="600"/>
              </a:spcAft>
            </a:pPr>
            <a:r>
              <a:rPr lang="tr-TR" sz="2400" dirty="0"/>
              <a:t>Covid-19 salgın hastalığı sonrasında </a:t>
            </a:r>
            <a:r>
              <a:rPr lang="tr-TR" sz="2400" dirty="0" smtClean="0"/>
              <a:t>öğretmen, çocuk ve ebeveynlerin </a:t>
            </a:r>
            <a:r>
              <a:rPr lang="tr-TR" sz="2400" dirty="0"/>
              <a:t>uyum sürecine destek olmak</a:t>
            </a:r>
          </a:p>
          <a:p>
            <a:pPr algn="just">
              <a:lnSpc>
                <a:spcPct val="100000"/>
              </a:lnSpc>
              <a:spcAft>
                <a:spcPts val="600"/>
              </a:spcAft>
            </a:pPr>
            <a:r>
              <a:rPr lang="tr-TR" sz="2400" dirty="0"/>
              <a:t>Covid-19 salgın hastalığı sonrasında </a:t>
            </a:r>
            <a:r>
              <a:rPr lang="tr-TR" sz="2400" dirty="0" smtClean="0"/>
              <a:t>öğretmenlerin ve ebeveynlerin </a:t>
            </a:r>
            <a:r>
              <a:rPr lang="tr-TR" sz="2400" dirty="0"/>
              <a:t>çocuklarına nasıl destek olacakları hakkında bilgi </a:t>
            </a:r>
            <a:r>
              <a:rPr lang="tr-TR" sz="2400" dirty="0" smtClean="0"/>
              <a:t>vermek</a:t>
            </a:r>
            <a:endParaRPr lang="tr-TR" sz="2400" dirty="0"/>
          </a:p>
          <a:p>
            <a:pPr algn="just">
              <a:lnSpc>
                <a:spcPct val="100000"/>
              </a:lnSpc>
              <a:spcAft>
                <a:spcPts val="600"/>
              </a:spcAft>
            </a:pPr>
            <a:r>
              <a:rPr lang="tr-TR" sz="2400" dirty="0"/>
              <a:t>Okul temelli psikososyal destek çalışmalarını gerçekleştirmek</a:t>
            </a:r>
          </a:p>
        </p:txBody>
      </p:sp>
    </p:spTree>
    <p:extLst>
      <p:ext uri="{BB962C8B-B14F-4D97-AF65-F5344CB8AC3E}">
        <p14:creationId xmlns:p14="http://schemas.microsoft.com/office/powerpoint/2010/main" val="11360331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67544" y="1268760"/>
            <a:ext cx="7825036" cy="1201200"/>
          </a:xfrm>
        </p:spPr>
        <p:txBody>
          <a:bodyPr>
            <a:noAutofit/>
          </a:bodyPr>
          <a:lstStyle/>
          <a:p>
            <a:r>
              <a:rPr lang="tr-TR" sz="2800" b="1" dirty="0" smtClean="0">
                <a:solidFill>
                  <a:srgbClr val="FF0000"/>
                </a:solidFill>
                <a:latin typeface="Arial Black" panose="020B0A04020102020204" pitchFamily="34" charset="0"/>
              </a:rPr>
              <a:t>Okul Sürecinde Karşılaşılabilecek Olası Sorunlar</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420888"/>
            <a:ext cx="7886700" cy="4032448"/>
          </a:xfrm>
        </p:spPr>
        <p:txBody>
          <a:bodyPr>
            <a:normAutofit/>
          </a:bodyPr>
          <a:lstStyle/>
          <a:p>
            <a:r>
              <a:rPr lang="tr-TR" sz="2400" dirty="0"/>
              <a:t>Okul ortamında, Covid-19 hastalığı ile ilgili gerçek olmayan bilgilerin yayılması. (Hastalıkla ilgili bilimsel verilere, güncel ve resmî sağlık </a:t>
            </a:r>
            <a:r>
              <a:rPr lang="tr-TR" sz="2400" dirty="0" smtClean="0"/>
              <a:t>otoritelerine dayanarak </a:t>
            </a:r>
            <a:r>
              <a:rPr lang="tr-TR" sz="2400" dirty="0"/>
              <a:t>doğru bilgiler verilmelidir.)</a:t>
            </a:r>
          </a:p>
          <a:p>
            <a:r>
              <a:rPr lang="tr-TR" sz="2400" dirty="0" smtClean="0"/>
              <a:t>Kendisi veya yakınlarından birinin Covid-19 tanısı almış,  tedavi ve kontrol süreci tamamlanmış, sonrasında okula dönen öğrencilerin dışlanması.</a:t>
            </a:r>
          </a:p>
          <a:p>
            <a:pPr marL="0" indent="0">
              <a:buNone/>
            </a:pPr>
            <a:endParaRPr lang="tr-TR" sz="2400" dirty="0"/>
          </a:p>
        </p:txBody>
      </p:sp>
    </p:spTree>
    <p:extLst>
      <p:ext uri="{BB962C8B-B14F-4D97-AF65-F5344CB8AC3E}">
        <p14:creationId xmlns:p14="http://schemas.microsoft.com/office/powerpoint/2010/main" val="33383437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16783" y="1122059"/>
            <a:ext cx="7825036" cy="1201200"/>
          </a:xfrm>
        </p:spPr>
        <p:txBody>
          <a:bodyPr>
            <a:normAutofit/>
          </a:bodyPr>
          <a:lstStyle/>
          <a:p>
            <a:r>
              <a:rPr lang="tr-TR" sz="2800" b="1" dirty="0" smtClean="0">
                <a:solidFill>
                  <a:srgbClr val="FF0000"/>
                </a:solidFill>
                <a:latin typeface="Arial Black" panose="020B0A04020102020204" pitchFamily="34" charset="0"/>
              </a:rPr>
              <a:t>Çocuklara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401801" y="2420888"/>
            <a:ext cx="8280920" cy="3960440"/>
          </a:xfrm>
        </p:spPr>
        <p:txBody>
          <a:bodyPr>
            <a:normAutofit fontScale="92500" lnSpcReduction="10000"/>
          </a:bodyPr>
          <a:lstStyle/>
          <a:p>
            <a:pPr marL="0" indent="0" algn="just">
              <a:buNone/>
            </a:pPr>
            <a:r>
              <a:rPr lang="tr-TR" sz="2400" b="1" dirty="0" smtClean="0">
                <a:solidFill>
                  <a:srgbClr val="FF0000"/>
                </a:solidFill>
              </a:rPr>
              <a:t>1. </a:t>
            </a:r>
            <a:r>
              <a:rPr lang="tr-TR" sz="2400" b="1" dirty="0"/>
              <a:t>Bilgi </a:t>
            </a:r>
            <a:r>
              <a:rPr lang="tr-TR" sz="2400" b="1" dirty="0" smtClean="0"/>
              <a:t>edinin: </a:t>
            </a:r>
          </a:p>
          <a:p>
            <a:pPr lvl="2" algn="just"/>
            <a:r>
              <a:rPr lang="tr-TR" sz="2400" dirty="0"/>
              <a:t>COVID-19 salgın süreci hakkında doğru kaynaklardan alınan bilgileri paylaşın, önemini vurgulayın</a:t>
            </a:r>
            <a:r>
              <a:rPr lang="tr-TR" sz="2400" dirty="0" smtClean="0"/>
              <a:t>.</a:t>
            </a:r>
          </a:p>
          <a:p>
            <a:pPr marL="685800" lvl="2" indent="0" algn="just">
              <a:buNone/>
            </a:pPr>
            <a:endParaRPr lang="tr-TR" sz="700" dirty="0" smtClean="0"/>
          </a:p>
          <a:p>
            <a:pPr marL="0" indent="0" algn="just">
              <a:buNone/>
            </a:pPr>
            <a:r>
              <a:rPr lang="tr-TR" sz="2400" b="1" dirty="0" smtClean="0">
                <a:solidFill>
                  <a:srgbClr val="FF0000"/>
                </a:solidFill>
              </a:rPr>
              <a:t>2. </a:t>
            </a:r>
            <a:r>
              <a:rPr lang="tr-TR" sz="2400" b="1" dirty="0" smtClean="0"/>
              <a:t>Dinleyin: </a:t>
            </a:r>
            <a:endParaRPr lang="tr-TR" sz="2400" b="1" dirty="0"/>
          </a:p>
          <a:p>
            <a:pPr lvl="2" algn="just"/>
            <a:r>
              <a:rPr lang="tr-TR" sz="2400" dirty="0" smtClean="0"/>
              <a:t>Yapabileceğiniz </a:t>
            </a:r>
            <a:r>
              <a:rPr lang="tr-TR" sz="2400" dirty="0"/>
              <a:t>en iyi ve anlamlı şeylerden biri dinlemektir. Dinleyin ve görüşlerine saygı gösterin. </a:t>
            </a:r>
          </a:p>
          <a:p>
            <a:pPr marL="0" indent="0" algn="just">
              <a:buNone/>
            </a:pPr>
            <a:r>
              <a:rPr lang="tr-TR" sz="2400" b="1" dirty="0">
                <a:solidFill>
                  <a:srgbClr val="FF0000"/>
                </a:solidFill>
              </a:rPr>
              <a:t>3. </a:t>
            </a:r>
            <a:r>
              <a:rPr lang="tr-TR" sz="2400" b="1" dirty="0"/>
              <a:t>İzin verin: </a:t>
            </a:r>
          </a:p>
          <a:p>
            <a:pPr lvl="2" algn="just"/>
            <a:r>
              <a:rPr lang="tr-TR" sz="2400" dirty="0"/>
              <a:t>Soru sormalarına izin verin. Gerçeğe uygun, somut, içten ve kısa cevaplar  verin.</a:t>
            </a:r>
          </a:p>
          <a:p>
            <a:pPr lvl="2" algn="just"/>
            <a:r>
              <a:rPr lang="tr-TR" sz="2400" dirty="0"/>
              <a:t>Bazı çocuklar pek soru sormazlar. Soru sormaları için asla zorlamayın, sadece merak ettikleri bir şey olduğunda istedikleri zaman size sorabileceklerini söyleyin. </a:t>
            </a:r>
          </a:p>
          <a:p>
            <a:pPr lvl="2" algn="just"/>
            <a:endParaRPr lang="tr-TR" sz="2400" dirty="0" smtClean="0"/>
          </a:p>
        </p:txBody>
      </p:sp>
    </p:spTree>
    <p:extLst>
      <p:ext uri="{BB962C8B-B14F-4D97-AF65-F5344CB8AC3E}">
        <p14:creationId xmlns:p14="http://schemas.microsoft.com/office/powerpoint/2010/main" val="1451107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052736"/>
            <a:ext cx="7825036" cy="1201200"/>
          </a:xfrm>
        </p:spPr>
        <p:txBody>
          <a:bodyPr>
            <a:noAutofit/>
          </a:bodyPr>
          <a:lstStyle/>
          <a:p>
            <a:r>
              <a:rPr lang="tr-TR" sz="2800" b="1" dirty="0" smtClean="0">
                <a:solidFill>
                  <a:srgbClr val="FF0000"/>
                </a:solidFill>
                <a:latin typeface="Arial Black" panose="020B0A04020102020204" pitchFamily="34" charset="0"/>
              </a:rPr>
              <a:t>Çocuklara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132856"/>
            <a:ext cx="7886700" cy="4320480"/>
          </a:xfrm>
        </p:spPr>
        <p:txBody>
          <a:bodyPr>
            <a:normAutofit fontScale="85000" lnSpcReduction="10000"/>
          </a:bodyPr>
          <a:lstStyle/>
          <a:p>
            <a:pPr marL="0" indent="0" algn="just">
              <a:buNone/>
            </a:pPr>
            <a:r>
              <a:rPr lang="tr-TR" sz="2400" b="1" i="1" dirty="0">
                <a:solidFill>
                  <a:srgbClr val="FF0000"/>
                </a:solidFill>
              </a:rPr>
              <a:t>4. </a:t>
            </a:r>
            <a:r>
              <a:rPr lang="tr-TR" sz="2800" b="1" dirty="0" smtClean="0"/>
              <a:t>Normalleştirin:</a:t>
            </a:r>
          </a:p>
          <a:p>
            <a:pPr marL="0" indent="0" algn="just">
              <a:buNone/>
            </a:pPr>
            <a:r>
              <a:rPr lang="tr-TR" sz="2600" dirty="0"/>
              <a:t>• Bu süreçte özellikle çocukların stres, kaygı ve korku yaşamaları oldukça normaldir. Çünkü çocuklar da hasta olup olmayacakları ya da hasta olurlarsa başlarına ne geleceği konusunda belirsizlik ve endişe yaşayabilirler. </a:t>
            </a:r>
          </a:p>
          <a:p>
            <a:pPr algn="just"/>
            <a:r>
              <a:rPr lang="tr-TR" sz="2600" dirty="0"/>
              <a:t>Bu noktada çocukların yetişkinlere göre daha az hastalandıklarını ya da hastalığı daha hızlı atlatabildiklerini söyleyin. </a:t>
            </a:r>
          </a:p>
          <a:p>
            <a:pPr algn="just"/>
            <a:r>
              <a:rPr lang="tr-TR" sz="2600" dirty="0"/>
              <a:t>Yaşanan stres, kaygı, korku ya da üzüntü gibi duyguların normal olduğunu anlatın.</a:t>
            </a:r>
          </a:p>
          <a:p>
            <a:pPr algn="just"/>
            <a:r>
              <a:rPr lang="tr-TR" sz="2600" dirty="0"/>
              <a:t>Onlara üzgün ya da stresli hissetmenin ya da korkmanın yanlış olmadığını söyleyin. </a:t>
            </a:r>
          </a:p>
          <a:p>
            <a:pPr algn="just"/>
            <a:r>
              <a:rPr lang="tr-TR" sz="2600" dirty="0"/>
              <a:t>Bu stresli dönemin ve yaşadıkları duyguların geçici</a:t>
            </a:r>
            <a:br>
              <a:rPr lang="tr-TR" sz="2600" dirty="0"/>
            </a:br>
            <a:r>
              <a:rPr lang="tr-TR" sz="2600" dirty="0"/>
              <a:t>olduğunu, yaşamın bir süre sonra normale döneceğini belirtin. </a:t>
            </a:r>
          </a:p>
        </p:txBody>
      </p:sp>
    </p:spTree>
    <p:extLst>
      <p:ext uri="{BB962C8B-B14F-4D97-AF65-F5344CB8AC3E}">
        <p14:creationId xmlns:p14="http://schemas.microsoft.com/office/powerpoint/2010/main" val="34450210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16783" y="1122059"/>
            <a:ext cx="7825036" cy="1201200"/>
          </a:xfrm>
        </p:spPr>
        <p:txBody>
          <a:bodyPr>
            <a:normAutofit/>
          </a:bodyPr>
          <a:lstStyle/>
          <a:p>
            <a:r>
              <a:rPr lang="tr-TR" sz="2800" b="1" dirty="0" smtClean="0">
                <a:solidFill>
                  <a:srgbClr val="FF0000"/>
                </a:solidFill>
                <a:latin typeface="Arial Black" panose="020B0A04020102020204" pitchFamily="34" charset="0"/>
              </a:rPr>
              <a:t>Çocuklara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204864"/>
            <a:ext cx="8280920" cy="4095200"/>
          </a:xfrm>
        </p:spPr>
        <p:txBody>
          <a:bodyPr>
            <a:normAutofit/>
          </a:bodyPr>
          <a:lstStyle/>
          <a:p>
            <a:pPr marL="0" indent="0" algn="just">
              <a:buNone/>
            </a:pPr>
            <a:r>
              <a:rPr lang="tr-TR" sz="2400" b="1" dirty="0" smtClean="0">
                <a:solidFill>
                  <a:srgbClr val="FF0000"/>
                </a:solidFill>
              </a:rPr>
              <a:t>5. </a:t>
            </a:r>
            <a:r>
              <a:rPr lang="tr-TR" sz="2400" b="1" dirty="0"/>
              <a:t>Güven </a:t>
            </a:r>
            <a:r>
              <a:rPr lang="tr-TR" sz="2400" b="1" dirty="0" smtClean="0"/>
              <a:t>verin: </a:t>
            </a:r>
          </a:p>
          <a:p>
            <a:pPr algn="just"/>
            <a:r>
              <a:rPr lang="tr-TR" sz="2400" dirty="0"/>
              <a:t>Gerekli önlemleri aldığınızı ve bundan sonra da almaya devam edeceğinizi ifade edin.</a:t>
            </a:r>
          </a:p>
          <a:p>
            <a:pPr algn="just"/>
            <a:r>
              <a:rPr lang="tr-TR" sz="2400" dirty="0"/>
              <a:t>Yapabilecekleri olumlu kişisel davranışlara odaklanmaları için yardımcı olun</a:t>
            </a:r>
            <a:r>
              <a:rPr lang="tr-TR" sz="2400" dirty="0" smtClean="0"/>
              <a:t>.</a:t>
            </a:r>
          </a:p>
          <a:p>
            <a:pPr marL="0" indent="0" algn="just">
              <a:buNone/>
            </a:pPr>
            <a:r>
              <a:rPr lang="tr-TR" sz="2400" b="1" dirty="0" smtClean="0">
                <a:solidFill>
                  <a:srgbClr val="FF0000"/>
                </a:solidFill>
              </a:rPr>
              <a:t>6. </a:t>
            </a:r>
            <a:r>
              <a:rPr lang="tr-TR" sz="2400" b="1" dirty="0"/>
              <a:t>Rahatlatın: </a:t>
            </a:r>
            <a:endParaRPr lang="tr-TR" sz="2400" b="1" dirty="0" smtClean="0"/>
          </a:p>
          <a:p>
            <a:pPr algn="just"/>
            <a:r>
              <a:rPr lang="tr-TR" sz="2400" dirty="0"/>
              <a:t>Her zamankinden biraz daha fazla ilgi, yakınlık ve şefkat göstererek çocukların psikolojik sağlamlıklarının artmasına büyük katkı sağlayabilirsiniz. </a:t>
            </a:r>
          </a:p>
          <a:p>
            <a:pPr marL="0" indent="0" algn="just">
              <a:buNone/>
            </a:pPr>
            <a:endParaRPr lang="tr-TR" sz="2400" b="1" dirty="0"/>
          </a:p>
          <a:p>
            <a:pPr algn="just"/>
            <a:endParaRPr lang="tr-TR" sz="2400" dirty="0"/>
          </a:p>
        </p:txBody>
      </p:sp>
    </p:spTree>
    <p:extLst>
      <p:ext uri="{BB962C8B-B14F-4D97-AF65-F5344CB8AC3E}">
        <p14:creationId xmlns:p14="http://schemas.microsoft.com/office/powerpoint/2010/main" val="20435533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16783" y="1122059"/>
            <a:ext cx="7825036" cy="1201200"/>
          </a:xfrm>
        </p:spPr>
        <p:txBody>
          <a:bodyPr>
            <a:normAutofit/>
          </a:bodyPr>
          <a:lstStyle/>
          <a:p>
            <a:r>
              <a:rPr lang="tr-TR" sz="2800" b="1" dirty="0" smtClean="0">
                <a:solidFill>
                  <a:srgbClr val="FF0000"/>
                </a:solidFill>
                <a:latin typeface="Arial Black" panose="020B0A04020102020204" pitchFamily="34" charset="0"/>
              </a:rPr>
              <a:t>Çocuklara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204864"/>
            <a:ext cx="8352928" cy="4095200"/>
          </a:xfrm>
        </p:spPr>
        <p:txBody>
          <a:bodyPr>
            <a:normAutofit/>
          </a:bodyPr>
          <a:lstStyle/>
          <a:p>
            <a:pPr marL="0" indent="0" algn="just">
              <a:buNone/>
            </a:pPr>
            <a:r>
              <a:rPr lang="tr-TR" sz="2400" b="1" dirty="0">
                <a:solidFill>
                  <a:srgbClr val="FF0000"/>
                </a:solidFill>
              </a:rPr>
              <a:t>7</a:t>
            </a:r>
            <a:r>
              <a:rPr lang="tr-TR" sz="2400" b="1" dirty="0" smtClean="0">
                <a:solidFill>
                  <a:srgbClr val="FF0000"/>
                </a:solidFill>
              </a:rPr>
              <a:t>. </a:t>
            </a:r>
            <a:r>
              <a:rPr lang="tr-TR" sz="2400" b="1" dirty="0"/>
              <a:t>Birlikte vakit geçirin: </a:t>
            </a:r>
            <a:endParaRPr lang="tr-TR" sz="2400" b="1" dirty="0" smtClean="0"/>
          </a:p>
          <a:p>
            <a:pPr algn="just"/>
            <a:r>
              <a:rPr lang="tr-TR" sz="2400" dirty="0"/>
              <a:t>Psikolojik sağlamlığın korunması için onlarla birlikte hoşça vakit geçirecek aktiviteler yapmak önemli ve gereklidir. Hep beraber çeşitli oyunlar oynamak, etkinlikleri uygulamak, resim yapmak, şarkı söylemek, örnek olarak yapılabilecek etkinlikler olarak sıralanabilir</a:t>
            </a:r>
            <a:r>
              <a:rPr lang="tr-TR" sz="2400" dirty="0" smtClean="0"/>
              <a:t>.</a:t>
            </a:r>
            <a:endParaRPr lang="tr-TR" sz="2400" dirty="0"/>
          </a:p>
        </p:txBody>
      </p:sp>
    </p:spTree>
    <p:extLst>
      <p:ext uri="{BB962C8B-B14F-4D97-AF65-F5344CB8AC3E}">
        <p14:creationId xmlns:p14="http://schemas.microsoft.com/office/powerpoint/2010/main" val="40725483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16783" y="1122059"/>
            <a:ext cx="7825036" cy="1201200"/>
          </a:xfrm>
        </p:spPr>
        <p:txBody>
          <a:bodyPr>
            <a:normAutofit/>
          </a:bodyPr>
          <a:lstStyle/>
          <a:p>
            <a:r>
              <a:rPr lang="tr-TR" sz="2800" b="1" dirty="0" smtClean="0">
                <a:solidFill>
                  <a:srgbClr val="FF0000"/>
                </a:solidFill>
                <a:latin typeface="Arial Black" panose="020B0A04020102020204" pitchFamily="34" charset="0"/>
              </a:rPr>
              <a:t>Çocuklara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204864"/>
            <a:ext cx="8280920" cy="4095200"/>
          </a:xfrm>
        </p:spPr>
        <p:txBody>
          <a:bodyPr>
            <a:normAutofit/>
          </a:bodyPr>
          <a:lstStyle/>
          <a:p>
            <a:pPr marL="0" indent="0" algn="just">
              <a:buNone/>
            </a:pPr>
            <a:r>
              <a:rPr lang="tr-TR" sz="2400" b="1" dirty="0">
                <a:solidFill>
                  <a:srgbClr val="FF0000"/>
                </a:solidFill>
              </a:rPr>
              <a:t>8</a:t>
            </a:r>
            <a:r>
              <a:rPr lang="tr-TR" sz="2400" b="1" dirty="0" smtClean="0">
                <a:solidFill>
                  <a:srgbClr val="FF0000"/>
                </a:solidFill>
              </a:rPr>
              <a:t>. </a:t>
            </a:r>
            <a:r>
              <a:rPr lang="tr-TR" sz="2400" b="1" dirty="0"/>
              <a:t>Sorumluluk verin: </a:t>
            </a:r>
            <a:endParaRPr lang="tr-TR" sz="2400" b="1" dirty="0" smtClean="0"/>
          </a:p>
          <a:p>
            <a:pPr algn="just"/>
            <a:r>
              <a:rPr lang="tr-TR" sz="2400" dirty="0"/>
              <a:t> Çocukların size ve çevrenizdekilere, alınan önlemlere uyarak, gönüllü olarak yardım etmelerine izin verin. Özellikle çocukların “her şey kontrol altında” algısının zarar görmemesi için sizin gözetiminizde yaşlarına ve gelişimlerine uygun bazı işlerde size yardımcı olmaları çok önemlidir.</a:t>
            </a:r>
          </a:p>
          <a:p>
            <a:pPr algn="just"/>
            <a:r>
              <a:rPr lang="tr-TR" sz="2400" dirty="0"/>
              <a:t>Okul başarılarıyla ilgili farklılık olabileceğini göz önünde bulundurun. </a:t>
            </a:r>
          </a:p>
        </p:txBody>
      </p:sp>
    </p:spTree>
    <p:extLst>
      <p:ext uri="{BB962C8B-B14F-4D97-AF65-F5344CB8AC3E}">
        <p14:creationId xmlns:p14="http://schemas.microsoft.com/office/powerpoint/2010/main" val="15392155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052736"/>
            <a:ext cx="7825036" cy="1201200"/>
          </a:xfrm>
        </p:spPr>
        <p:txBody>
          <a:bodyPr>
            <a:noAutofit/>
          </a:bodyPr>
          <a:lstStyle/>
          <a:p>
            <a:r>
              <a:rPr lang="tr-TR" sz="2800" b="1" dirty="0" smtClean="0">
                <a:solidFill>
                  <a:srgbClr val="FF0000"/>
                </a:solidFill>
                <a:latin typeface="Arial Black" panose="020B0A04020102020204" pitchFamily="34" charset="0"/>
              </a:rPr>
              <a:t>Çocuklara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132856"/>
            <a:ext cx="7886700" cy="4320480"/>
          </a:xfrm>
        </p:spPr>
        <p:txBody>
          <a:bodyPr>
            <a:normAutofit fontScale="92500" lnSpcReduction="10000"/>
          </a:bodyPr>
          <a:lstStyle/>
          <a:p>
            <a:pPr marL="0" indent="0" algn="just">
              <a:buNone/>
            </a:pPr>
            <a:r>
              <a:rPr lang="tr-TR" sz="2400" b="1" i="1" dirty="0">
                <a:solidFill>
                  <a:srgbClr val="FF0000"/>
                </a:solidFill>
              </a:rPr>
              <a:t>9</a:t>
            </a:r>
            <a:r>
              <a:rPr lang="tr-TR" sz="2400" b="1" i="1" dirty="0" smtClean="0">
                <a:solidFill>
                  <a:srgbClr val="FF0000"/>
                </a:solidFill>
              </a:rPr>
              <a:t>. </a:t>
            </a:r>
            <a:r>
              <a:rPr lang="tr-TR" sz="2400" b="1" dirty="0"/>
              <a:t>Model olun:</a:t>
            </a:r>
            <a:endParaRPr lang="tr-TR" sz="2400" b="1" dirty="0" smtClean="0"/>
          </a:p>
          <a:p>
            <a:pPr marL="0" indent="0" algn="just">
              <a:buNone/>
            </a:pPr>
            <a:r>
              <a:rPr lang="tr-TR" sz="2400" dirty="0"/>
              <a:t>• Kişisel öz-bakımınıza dikkat ederek, düzenli beslenmeye ve uyumaya özen göstererek, günlük rutin işlerinizi devam ettirerek, yetkililerden gelen koronavirüsten korunma ile ilgili uyarıları dikkate alarak, bu süreçte ne yapmaları ya da nasıl davranmaları gerektiği konusunda örnek olun.</a:t>
            </a:r>
          </a:p>
          <a:p>
            <a:pPr algn="just"/>
            <a:r>
              <a:rPr lang="tr-TR" sz="2400" dirty="0"/>
              <a:t>Sizin bu zorlu yaşam olayıyla başarılı bir şekilde baş ettiğinizi görmek çocuklarınıza umut verir ve moral aşılar. </a:t>
            </a:r>
            <a:endParaRPr lang="tr-TR" sz="2400" dirty="0" smtClean="0"/>
          </a:p>
          <a:p>
            <a:pPr marL="0" indent="0" algn="just">
              <a:buNone/>
            </a:pPr>
            <a:r>
              <a:rPr lang="tr-TR" sz="2400" b="1" i="1" dirty="0" smtClean="0">
                <a:solidFill>
                  <a:srgbClr val="FF0000"/>
                </a:solidFill>
              </a:rPr>
              <a:t>10. </a:t>
            </a:r>
            <a:r>
              <a:rPr lang="tr-TR" sz="2400" b="1" dirty="0"/>
              <a:t>Uzmana başvurun</a:t>
            </a:r>
            <a:r>
              <a:rPr lang="tr-TR" sz="2400" b="1" dirty="0" smtClean="0"/>
              <a:t>:</a:t>
            </a:r>
          </a:p>
          <a:p>
            <a:pPr algn="just"/>
            <a:r>
              <a:rPr lang="tr-TR" sz="2400" dirty="0"/>
              <a:t>Önerileri uygulamanıza rağmen, öğrencilerinizden aşırı panik olma, ağlama nöbetleri, sürekli uyku sorunları ya da yoğun davranış sorunları gibi tepkiler gözlemliyorsanız, okul rehberlik servisi veya Ram ile iletişime geçerek uzman yardımına başvurun</a:t>
            </a:r>
            <a:r>
              <a:rPr lang="tr-TR" sz="2400" dirty="0" smtClean="0"/>
              <a:t>.</a:t>
            </a:r>
            <a:endParaRPr lang="tr-TR" sz="2400" dirty="0"/>
          </a:p>
        </p:txBody>
      </p:sp>
    </p:spTree>
    <p:extLst>
      <p:ext uri="{BB962C8B-B14F-4D97-AF65-F5344CB8AC3E}">
        <p14:creationId xmlns:p14="http://schemas.microsoft.com/office/powerpoint/2010/main" val="20631535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064896" cy="3663152"/>
          </a:xfrm>
        </p:spPr>
        <p:txBody>
          <a:bodyPr>
            <a:normAutofit/>
          </a:bodyPr>
          <a:lstStyle/>
          <a:p>
            <a:pPr marL="0" indent="0" algn="just">
              <a:buNone/>
            </a:pPr>
            <a:r>
              <a:rPr lang="tr-TR" sz="2400" dirty="0" smtClean="0"/>
              <a:t>	Salgın </a:t>
            </a:r>
            <a:r>
              <a:rPr lang="tr-TR" sz="2400" dirty="0"/>
              <a:t>hastalık tehdidi gibi zorlu bir yaşam olayı karşısında insanlar, kendilerini güvende hissetmek ve her şeyin kontrol altında olduğunu bilmek ister. Kendiniz ve sevdikleriniz üzerindeki olumsuz etkilerini azaltmak için psikolojik sağlamlığınızı artırmak oldukça önemlidir. </a:t>
            </a:r>
          </a:p>
        </p:txBody>
      </p:sp>
    </p:spTree>
    <p:extLst>
      <p:ext uri="{BB962C8B-B14F-4D97-AF65-F5344CB8AC3E}">
        <p14:creationId xmlns:p14="http://schemas.microsoft.com/office/powerpoint/2010/main" val="5432285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208912" cy="3663152"/>
          </a:xfrm>
        </p:spPr>
        <p:txBody>
          <a:bodyPr>
            <a:normAutofit/>
          </a:bodyPr>
          <a:lstStyle/>
          <a:p>
            <a:pPr marL="0" indent="0" algn="just">
              <a:buNone/>
            </a:pPr>
            <a:r>
              <a:rPr lang="tr-TR" sz="2400" b="1" dirty="0" smtClean="0">
                <a:solidFill>
                  <a:srgbClr val="FF0000"/>
                </a:solidFill>
              </a:rPr>
              <a:t>1. </a:t>
            </a:r>
            <a:r>
              <a:rPr lang="tr-TR" sz="2400" b="1" dirty="0" smtClean="0"/>
              <a:t>Medyayı </a:t>
            </a:r>
            <a:r>
              <a:rPr lang="tr-TR" sz="2400" b="1" dirty="0"/>
              <a:t>sağlıklı kullanın; bilimsel, somut ve gerçekçi bilgiler edinin. </a:t>
            </a:r>
          </a:p>
          <a:p>
            <a:pPr marL="800100" lvl="1" indent="-342900" algn="just"/>
            <a:r>
              <a:rPr lang="tr-TR" sz="2400" dirty="0"/>
              <a:t>COVID-19 ile ilgili olarak yetkili kişi, kurum ve kuruluşlardan gelen doğru bilgilere göre hareket edin.</a:t>
            </a:r>
          </a:p>
          <a:p>
            <a:pPr marL="800100" lvl="1" indent="-342900" algn="just"/>
            <a:r>
              <a:rPr lang="tr-TR" sz="2400" dirty="0"/>
              <a:t>Haberleri </a:t>
            </a:r>
            <a:r>
              <a:rPr lang="tr-TR" sz="2400" dirty="0" smtClean="0"/>
              <a:t>aralıksız </a:t>
            </a:r>
            <a:r>
              <a:rPr lang="tr-TR" sz="2400" dirty="0"/>
              <a:t>ve aşırı şekilde takip etmekten, sürekli tekrarlayan görüntüleri ve tartışmaları izlemekten </a:t>
            </a:r>
            <a:r>
              <a:rPr lang="tr-TR" sz="2400" dirty="0" smtClean="0"/>
              <a:t>kaçının.</a:t>
            </a:r>
            <a:endParaRPr lang="tr-TR" sz="2400" dirty="0"/>
          </a:p>
        </p:txBody>
      </p:sp>
    </p:spTree>
    <p:extLst>
      <p:ext uri="{BB962C8B-B14F-4D97-AF65-F5344CB8AC3E}">
        <p14:creationId xmlns:p14="http://schemas.microsoft.com/office/powerpoint/2010/main" val="10054679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208912" cy="3663152"/>
          </a:xfrm>
        </p:spPr>
        <p:txBody>
          <a:bodyPr>
            <a:normAutofit/>
          </a:bodyPr>
          <a:lstStyle/>
          <a:p>
            <a:pPr marL="0" indent="0" algn="just">
              <a:buNone/>
            </a:pPr>
            <a:r>
              <a:rPr lang="tr-TR" sz="2400" b="1" dirty="0" smtClean="0">
                <a:solidFill>
                  <a:srgbClr val="FF0000"/>
                </a:solidFill>
              </a:rPr>
              <a:t>2</a:t>
            </a:r>
            <a:r>
              <a:rPr lang="tr-TR" sz="2400" b="1" dirty="0">
                <a:solidFill>
                  <a:srgbClr val="FF0000"/>
                </a:solidFill>
              </a:rPr>
              <a:t>. </a:t>
            </a:r>
            <a:r>
              <a:rPr lang="tr-TR" sz="2400" b="1" dirty="0"/>
              <a:t>Korunma yöntemlerini öğrenin ve uygulayın. </a:t>
            </a:r>
          </a:p>
          <a:p>
            <a:pPr lvl="2" algn="just"/>
            <a:r>
              <a:rPr lang="tr-TR" sz="2400" dirty="0" smtClean="0"/>
              <a:t>Salgın </a:t>
            </a:r>
            <a:r>
              <a:rPr lang="tr-TR" sz="2400" dirty="0"/>
              <a:t>hastalık riskinden korunma yöntemlerini öğrenmek, uygulamak ve aile üyelerinin de bu sürece katılımını sağlamak kontrol algımızın gelişmesine ve kaygımızın azalmasına yardımcı olur .</a:t>
            </a:r>
          </a:p>
        </p:txBody>
      </p:sp>
    </p:spTree>
    <p:extLst>
      <p:ext uri="{BB962C8B-B14F-4D97-AF65-F5344CB8AC3E}">
        <p14:creationId xmlns:p14="http://schemas.microsoft.com/office/powerpoint/2010/main" val="5955830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2 İçerik Yer Tutucusu"/>
          <p:cNvSpPr>
            <a:spLocks noGrp="1"/>
          </p:cNvSpPr>
          <p:nvPr>
            <p:ph idx="1"/>
          </p:nvPr>
        </p:nvSpPr>
        <p:spPr>
          <a:xfrm>
            <a:off x="467544" y="2132856"/>
            <a:ext cx="7560840" cy="4536504"/>
          </a:xfrm>
        </p:spPr>
        <p:txBody>
          <a:bodyPr>
            <a:normAutofit/>
          </a:bodyPr>
          <a:lstStyle/>
          <a:p>
            <a:pPr algn="just">
              <a:lnSpc>
                <a:spcPct val="170000"/>
              </a:lnSpc>
            </a:pPr>
            <a:r>
              <a:rPr lang="tr-TR" sz="2000" dirty="0" smtClean="0"/>
              <a:t>Koronavirüs </a:t>
            </a:r>
            <a:r>
              <a:rPr lang="tr-TR" sz="2000" dirty="0"/>
              <a:t>grubuna giren virüsler (</a:t>
            </a:r>
            <a:r>
              <a:rPr lang="tr-TR" sz="2000" dirty="0" err="1"/>
              <a:t>CoV</a:t>
            </a:r>
            <a:r>
              <a:rPr lang="tr-TR" sz="2000" dirty="0"/>
              <a:t>), soğuk algınlığı gibi toplumda yaygın görülen, hafif ya da ciddi enfeksiyon </a:t>
            </a:r>
            <a:r>
              <a:rPr lang="tr-TR" sz="2000" dirty="0" smtClean="0"/>
              <a:t>tablolarına neden </a:t>
            </a:r>
            <a:r>
              <a:rPr lang="tr-TR" sz="2000" dirty="0"/>
              <a:t>olabilen büyük bir virüs ailesidir. COVID-19, koronavirüs hastalığına neden olan bu ailenin bir üyesidir. </a:t>
            </a:r>
            <a:endParaRPr lang="tr-TR" sz="2000" dirty="0" smtClean="0"/>
          </a:p>
          <a:p>
            <a:pPr algn="just">
              <a:lnSpc>
                <a:spcPct val="170000"/>
              </a:lnSpc>
            </a:pPr>
            <a:r>
              <a:rPr lang="tr-TR" sz="2000" dirty="0" smtClean="0"/>
              <a:t>COVID-19</a:t>
            </a:r>
            <a:r>
              <a:rPr lang="tr-TR" sz="2000" dirty="0"/>
              <a:t>, insandan </a:t>
            </a:r>
            <a:r>
              <a:rPr lang="tr-TR" sz="2000" dirty="0" smtClean="0"/>
              <a:t>insana bulaşabilen </a:t>
            </a:r>
            <a:r>
              <a:rPr lang="tr-TR" sz="2000" dirty="0"/>
              <a:t>bir solumum yolu </a:t>
            </a:r>
            <a:r>
              <a:rPr lang="tr-TR" sz="2000" dirty="0" smtClean="0"/>
              <a:t>virüsüdür.</a:t>
            </a:r>
          </a:p>
          <a:p>
            <a:pPr algn="just">
              <a:lnSpc>
                <a:spcPct val="170000"/>
              </a:lnSpc>
            </a:pPr>
            <a:r>
              <a:rPr lang="tr-TR" sz="2000" dirty="0" smtClean="0"/>
              <a:t>Dünyadaki </a:t>
            </a:r>
            <a:r>
              <a:rPr lang="tr-TR" sz="2000" dirty="0"/>
              <a:t>ilk COVID-19 vakası Aralık 2019 tarihinde </a:t>
            </a:r>
            <a:r>
              <a:rPr lang="tr-TR" sz="2000" dirty="0" smtClean="0"/>
              <a:t>Çin’in </a:t>
            </a:r>
            <a:r>
              <a:rPr lang="tr-TR" sz="2000" dirty="0"/>
              <a:t>Vuhan şehrinde, </a:t>
            </a:r>
            <a:r>
              <a:rPr lang="tr-TR" sz="2000" dirty="0" smtClean="0"/>
              <a:t>ülkemizde </a:t>
            </a:r>
            <a:r>
              <a:rPr lang="sv-SE" sz="2000" dirty="0" smtClean="0"/>
              <a:t>ise </a:t>
            </a:r>
            <a:r>
              <a:rPr lang="sv-SE" sz="2000" dirty="0"/>
              <a:t>ilk vaka 11 Mart </a:t>
            </a:r>
            <a:r>
              <a:rPr lang="sv-SE" sz="2000" dirty="0" smtClean="0"/>
              <a:t>2020’de </a:t>
            </a:r>
            <a:r>
              <a:rPr lang="sv-SE" sz="2000" dirty="0"/>
              <a:t>saptanmıştır.</a:t>
            </a:r>
            <a:endParaRPr lang="tr-TR" sz="4000" dirty="0"/>
          </a:p>
        </p:txBody>
      </p:sp>
      <p:sp>
        <p:nvSpPr>
          <p:cNvPr id="2" name="Dikdörtgen 1"/>
          <p:cNvSpPr/>
          <p:nvPr/>
        </p:nvSpPr>
        <p:spPr>
          <a:xfrm>
            <a:off x="467544" y="980728"/>
            <a:ext cx="3639714" cy="736355"/>
          </a:xfrm>
          <a:prstGeom prst="rect">
            <a:avLst/>
          </a:prstGeom>
        </p:spPr>
        <p:txBody>
          <a:bodyPr wrap="none">
            <a:spAutoFit/>
          </a:bodyPr>
          <a:lstStyle/>
          <a:p>
            <a:pPr algn="just">
              <a:lnSpc>
                <a:spcPct val="170000"/>
              </a:lnSpc>
            </a:pPr>
            <a:r>
              <a:rPr lang="tr-TR" sz="2800" b="1" dirty="0">
                <a:solidFill>
                  <a:srgbClr val="FF0000"/>
                </a:solidFill>
                <a:latin typeface="Arial Black" panose="020B0A04020102020204" pitchFamily="34" charset="0"/>
              </a:rPr>
              <a:t>COVİD-19 NEDİR?</a:t>
            </a:r>
          </a:p>
        </p:txBody>
      </p:sp>
    </p:spTree>
    <p:extLst>
      <p:ext uri="{BB962C8B-B14F-4D97-AF65-F5344CB8AC3E}">
        <p14:creationId xmlns:p14="http://schemas.microsoft.com/office/powerpoint/2010/main" val="642407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208912" cy="3663152"/>
          </a:xfrm>
        </p:spPr>
        <p:txBody>
          <a:bodyPr>
            <a:normAutofit/>
          </a:bodyPr>
          <a:lstStyle/>
          <a:p>
            <a:pPr marL="0" indent="0" algn="just">
              <a:buNone/>
            </a:pPr>
            <a:r>
              <a:rPr lang="tr-TR" sz="2400" b="1" dirty="0" smtClean="0">
                <a:solidFill>
                  <a:srgbClr val="FF0000"/>
                </a:solidFill>
              </a:rPr>
              <a:t>3. </a:t>
            </a:r>
            <a:r>
              <a:rPr lang="tr-TR" sz="2400" b="1" dirty="0"/>
              <a:t>Sağlığınızı önemseyin.</a:t>
            </a:r>
          </a:p>
          <a:p>
            <a:pPr lvl="2" algn="just"/>
            <a:r>
              <a:rPr lang="tr-TR" sz="2400" dirty="0" smtClean="0"/>
              <a:t>Düzenli </a:t>
            </a:r>
            <a:r>
              <a:rPr lang="tr-TR" sz="2400" dirty="0"/>
              <a:t>beslenmeye ve sağlıklı yiyecekler tüketmeye özen gösterin.</a:t>
            </a:r>
          </a:p>
          <a:p>
            <a:pPr lvl="2" algn="just"/>
            <a:r>
              <a:rPr lang="tr-TR" sz="2400" dirty="0"/>
              <a:t>Yeterince dinlenmeye ve uyumaya çalışın. Mümkünse spor yapın.</a:t>
            </a:r>
          </a:p>
          <a:p>
            <a:pPr lvl="2" algn="just"/>
            <a:r>
              <a:rPr lang="tr-TR" sz="2400" dirty="0"/>
              <a:t>Fiziksel sağlık ve ruh sağlığı birbiriyle yakından ilişkilidir.</a:t>
            </a:r>
          </a:p>
        </p:txBody>
      </p:sp>
    </p:spTree>
    <p:extLst>
      <p:ext uri="{BB962C8B-B14F-4D97-AF65-F5344CB8AC3E}">
        <p14:creationId xmlns:p14="http://schemas.microsoft.com/office/powerpoint/2010/main" val="28350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280920" cy="3663152"/>
          </a:xfrm>
        </p:spPr>
        <p:txBody>
          <a:bodyPr>
            <a:normAutofit/>
          </a:bodyPr>
          <a:lstStyle/>
          <a:p>
            <a:pPr marL="0" indent="0" algn="just">
              <a:buNone/>
            </a:pPr>
            <a:r>
              <a:rPr lang="tr-TR" sz="2400" b="1" dirty="0" smtClean="0">
                <a:solidFill>
                  <a:srgbClr val="FF0000"/>
                </a:solidFill>
              </a:rPr>
              <a:t>4. </a:t>
            </a:r>
            <a:r>
              <a:rPr lang="tr-TR" sz="2400" b="1" dirty="0"/>
              <a:t>Düşüncelerinizi gözden geçirin. </a:t>
            </a:r>
          </a:p>
          <a:p>
            <a:pPr marL="0" indent="0" algn="just">
              <a:buNone/>
            </a:pPr>
            <a:endParaRPr lang="tr-TR" sz="2400" b="1" dirty="0"/>
          </a:p>
          <a:p>
            <a:pPr lvl="2" algn="just"/>
            <a:r>
              <a:rPr lang="tr-TR" sz="2400" dirty="0"/>
              <a:t>Yoğun stres ya da kaygı yaşadığınızı fark ettiğinizde aklınızdan geçen düşünceleri gözden geçirerek doğru, gerçekçi ve olumlu şeyler düşünmeye özen gösterin. </a:t>
            </a:r>
            <a:endParaRPr lang="tr-TR" sz="2400" dirty="0" smtClean="0"/>
          </a:p>
          <a:p>
            <a:pPr marL="685800" lvl="2" indent="0" algn="just">
              <a:buNone/>
            </a:pPr>
            <a:endParaRPr lang="tr-TR" sz="2400" dirty="0"/>
          </a:p>
          <a:p>
            <a:pPr lvl="2" algn="just"/>
            <a:r>
              <a:rPr lang="tr-TR" sz="2400" dirty="0"/>
              <a:t>Örneğin, </a:t>
            </a:r>
            <a:r>
              <a:rPr lang="tr-TR" sz="2400" dirty="0" smtClean="0"/>
              <a:t>uyarılar </a:t>
            </a:r>
            <a:r>
              <a:rPr lang="tr-TR" sz="2400" dirty="0"/>
              <a:t>ve öneriler doğrultusunda gerekli önlemleri alıyorum. Kendim ve sevdiklerim için olası riskleri azaltabilirim, gerektiğinde yardım isteyebilirim </a:t>
            </a:r>
          </a:p>
        </p:txBody>
      </p:sp>
    </p:spTree>
    <p:extLst>
      <p:ext uri="{BB962C8B-B14F-4D97-AF65-F5344CB8AC3E}">
        <p14:creationId xmlns:p14="http://schemas.microsoft.com/office/powerpoint/2010/main" val="14231342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348880"/>
            <a:ext cx="8280920" cy="3951184"/>
          </a:xfrm>
        </p:spPr>
        <p:txBody>
          <a:bodyPr>
            <a:normAutofit/>
          </a:bodyPr>
          <a:lstStyle/>
          <a:p>
            <a:pPr marL="0" indent="0" algn="just">
              <a:buNone/>
            </a:pPr>
            <a:r>
              <a:rPr lang="tr-TR" sz="2400" b="1" dirty="0" smtClean="0">
                <a:solidFill>
                  <a:srgbClr val="FF0000"/>
                </a:solidFill>
              </a:rPr>
              <a:t>5. </a:t>
            </a:r>
            <a:r>
              <a:rPr lang="tr-TR" sz="2400" b="1" dirty="0"/>
              <a:t>Yaşadığınız duyguların normal ve geçici olduğunu bilin. </a:t>
            </a:r>
          </a:p>
          <a:p>
            <a:pPr lvl="2" algn="just"/>
            <a:r>
              <a:rPr lang="tr-TR" sz="2400" dirty="0"/>
              <a:t>Başlangıçta ortaya çıkan stres, endişe, kaygı</a:t>
            </a:r>
            <a:r>
              <a:rPr lang="tr-TR" sz="2400" dirty="0" smtClean="0"/>
              <a:t>, panik</a:t>
            </a:r>
            <a:r>
              <a:rPr lang="tr-TR" sz="2400" dirty="0"/>
              <a:t>, gibi duygusal tepkiler size hiç kaybolmayacakmış gibi gelebilir, ama çaba gösterdiğinizde bu duyguların geçeceğini bilmelisiniz. </a:t>
            </a:r>
            <a:endParaRPr lang="tr-TR" sz="2400" dirty="0" smtClean="0"/>
          </a:p>
          <a:p>
            <a:pPr lvl="2" algn="just"/>
            <a:endParaRPr lang="tr-TR" sz="2400" dirty="0"/>
          </a:p>
          <a:p>
            <a:pPr lvl="2" algn="just"/>
            <a:r>
              <a:rPr lang="tr-TR" sz="2400" dirty="0"/>
              <a:t>Unutmayın ki, bu ve benzeri duygular  anormal bir olay karşısında birçok insanın yaşayabileceği ortak duygulardır ve yaşanması oldukça normaldir.</a:t>
            </a:r>
          </a:p>
        </p:txBody>
      </p:sp>
    </p:spTree>
    <p:extLst>
      <p:ext uri="{BB962C8B-B14F-4D97-AF65-F5344CB8AC3E}">
        <p14:creationId xmlns:p14="http://schemas.microsoft.com/office/powerpoint/2010/main" val="1969305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424936" cy="3663152"/>
          </a:xfrm>
        </p:spPr>
        <p:txBody>
          <a:bodyPr>
            <a:normAutofit/>
          </a:bodyPr>
          <a:lstStyle/>
          <a:p>
            <a:pPr marL="0" indent="0" algn="just">
              <a:buNone/>
            </a:pPr>
            <a:r>
              <a:rPr lang="tr-TR" sz="2400" b="1" dirty="0" smtClean="0">
                <a:solidFill>
                  <a:srgbClr val="FF0000"/>
                </a:solidFill>
              </a:rPr>
              <a:t>6. </a:t>
            </a:r>
            <a:r>
              <a:rPr lang="tr-TR" sz="2400" b="1" dirty="0"/>
              <a:t>Kendinize zaman ayırın. </a:t>
            </a:r>
          </a:p>
          <a:p>
            <a:pPr lvl="2" algn="just"/>
            <a:r>
              <a:rPr lang="tr-TR" sz="2400" dirty="0"/>
              <a:t>Zor zamanlarda sakin kalabilmek, rahatlayabilmek ya da gevşemek için yapmaktan keyif aldığınız aktiviteleri gün içine mutlaka yerleştirin. </a:t>
            </a:r>
            <a:endParaRPr lang="tr-TR" sz="2400" dirty="0" smtClean="0"/>
          </a:p>
          <a:p>
            <a:pPr marL="685800" lvl="2" indent="0" algn="just">
              <a:buNone/>
            </a:pPr>
            <a:endParaRPr lang="tr-TR" sz="2400" dirty="0"/>
          </a:p>
          <a:p>
            <a:pPr lvl="2" algn="just"/>
            <a:r>
              <a:rPr lang="tr-TR" sz="2400" dirty="0"/>
              <a:t>Kitap okumak, müzik dinlemek, sevdiklerinizle sohbet etmek, sevdiğiniz bir yemeği yapmak, spor yapmak, banyo yapmak, hobilerinizle ilgilenmek, nefes egzersizleri yapmak gibi. </a:t>
            </a:r>
          </a:p>
        </p:txBody>
      </p:sp>
    </p:spTree>
    <p:extLst>
      <p:ext uri="{BB962C8B-B14F-4D97-AF65-F5344CB8AC3E}">
        <p14:creationId xmlns:p14="http://schemas.microsoft.com/office/powerpoint/2010/main" val="627994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280920" cy="3663152"/>
          </a:xfrm>
        </p:spPr>
        <p:txBody>
          <a:bodyPr>
            <a:normAutofit/>
          </a:bodyPr>
          <a:lstStyle/>
          <a:p>
            <a:pPr marL="0" indent="0" algn="just">
              <a:buNone/>
            </a:pPr>
            <a:r>
              <a:rPr lang="tr-TR" sz="2400" b="1" dirty="0" smtClean="0">
                <a:solidFill>
                  <a:srgbClr val="FF0000"/>
                </a:solidFill>
              </a:rPr>
              <a:t>7. </a:t>
            </a:r>
            <a:r>
              <a:rPr lang="tr-TR" sz="2400" b="1" dirty="0"/>
              <a:t>Sevdiklerinizle duygu ve düşüncelerinizi paylaşın, onlarla zaman geçirin. </a:t>
            </a:r>
          </a:p>
          <a:p>
            <a:pPr lvl="2" algn="just"/>
            <a:r>
              <a:rPr lang="tr-TR" sz="2400" dirty="0"/>
              <a:t>Bu süreçte ailenizle ve sevdiklerinizle ilgilenmek, onlarla birlikte güzel vakit geçirmek oldukça yararlıdır. </a:t>
            </a:r>
            <a:endParaRPr lang="tr-TR" sz="2400" dirty="0" smtClean="0"/>
          </a:p>
          <a:p>
            <a:pPr marL="685800" lvl="2" indent="0" algn="just">
              <a:buNone/>
            </a:pPr>
            <a:endParaRPr lang="tr-TR" sz="2400" dirty="0"/>
          </a:p>
          <a:p>
            <a:pPr lvl="2" algn="just"/>
            <a:r>
              <a:rPr lang="tr-TR" sz="2400" dirty="0"/>
              <a:t>Önlemler nedeniyle yüz yüze görüşme imkânı bulamasanız da telefon</a:t>
            </a:r>
            <a:r>
              <a:rPr lang="tr-TR" sz="2400" dirty="0" smtClean="0"/>
              <a:t>, e-posta</a:t>
            </a:r>
            <a:r>
              <a:rPr lang="tr-TR" sz="2400" dirty="0"/>
              <a:t>, sosyal medya ya da internet üzerinden arkadaşlarınızla, yakınlarınızla ya da akrabalarınızla iletişim kurmaya devam edin. </a:t>
            </a:r>
          </a:p>
        </p:txBody>
      </p:sp>
    </p:spTree>
    <p:extLst>
      <p:ext uri="{BB962C8B-B14F-4D97-AF65-F5344CB8AC3E}">
        <p14:creationId xmlns:p14="http://schemas.microsoft.com/office/powerpoint/2010/main" val="26026865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16783" y="1122059"/>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280920" cy="3663152"/>
          </a:xfrm>
        </p:spPr>
        <p:txBody>
          <a:bodyPr>
            <a:normAutofit/>
          </a:bodyPr>
          <a:lstStyle/>
          <a:p>
            <a:pPr marL="0" indent="0" algn="just">
              <a:buNone/>
            </a:pPr>
            <a:r>
              <a:rPr lang="tr-TR" sz="2400" b="1" dirty="0" smtClean="0">
                <a:solidFill>
                  <a:srgbClr val="FF0000"/>
                </a:solidFill>
              </a:rPr>
              <a:t>8. </a:t>
            </a:r>
            <a:r>
              <a:rPr lang="tr-TR" sz="2400" b="1" dirty="0"/>
              <a:t>Uzmana başvurun. </a:t>
            </a:r>
          </a:p>
          <a:p>
            <a:pPr lvl="2" algn="just"/>
            <a:r>
              <a:rPr lang="tr-TR" sz="2400" dirty="0"/>
              <a:t>Kendinize destek olmak için yapabileceklerinizi yapmanıza rağmen, yaşadığınız stres ve kaygının etkileri artarak devam ediyorsa ve günlük yaşamınızı büyük oranda olumsuz etkiliyorsa ya da yaşadığınız stres tepkileri ile başa çıkamadığınızı düşünüyorsanız lütfen bir uzmana başvurun. </a:t>
            </a:r>
          </a:p>
        </p:txBody>
      </p:sp>
    </p:spTree>
    <p:extLst>
      <p:ext uri="{BB962C8B-B14F-4D97-AF65-F5344CB8AC3E}">
        <p14:creationId xmlns:p14="http://schemas.microsoft.com/office/powerpoint/2010/main" val="14290093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88632"/>
          </a:xfrm>
        </p:spPr>
        <p:txBody>
          <a:bodyPr>
            <a:normAutofit/>
          </a:bodyPr>
          <a:lstStyle/>
          <a:p>
            <a:r>
              <a:rPr lang="tr-TR" sz="2800" b="1" dirty="0" smtClean="0">
                <a:solidFill>
                  <a:srgbClr val="FF0000"/>
                </a:solidFill>
                <a:latin typeface="Arial Black" panose="020B0A04020102020204" pitchFamily="34" charset="0"/>
              </a:rPr>
              <a:t>Ne </a:t>
            </a:r>
            <a:r>
              <a:rPr lang="tr-TR" sz="2800" b="1" dirty="0">
                <a:solidFill>
                  <a:srgbClr val="FF0000"/>
                </a:solidFill>
                <a:latin typeface="Arial Black" panose="020B0A04020102020204" pitchFamily="34" charset="0"/>
              </a:rPr>
              <a:t>zaman destek </a:t>
            </a:r>
            <a:r>
              <a:rPr lang="tr-TR" sz="2800" b="1" dirty="0" smtClean="0">
                <a:solidFill>
                  <a:srgbClr val="FF0000"/>
                </a:solidFill>
                <a:latin typeface="Arial Black" panose="020B0A04020102020204" pitchFamily="34" charset="0"/>
              </a:rPr>
              <a:t>almalısınız?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457200" y="2276872"/>
            <a:ext cx="7931224" cy="4047728"/>
          </a:xfrm>
        </p:spPr>
        <p:txBody>
          <a:bodyPr>
            <a:normAutofit fontScale="92500"/>
          </a:bodyPr>
          <a:lstStyle/>
          <a:p>
            <a:pPr algn="just"/>
            <a:r>
              <a:rPr lang="tr-TR" sz="2400" dirty="0"/>
              <a:t> Stres tepkilerinde zamanla herhangi bir azalma</a:t>
            </a:r>
            <a:br>
              <a:rPr lang="tr-TR" sz="2400" dirty="0"/>
            </a:br>
            <a:r>
              <a:rPr lang="tr-TR" sz="2400" dirty="0"/>
              <a:t>olmuyorsa, sıklığı ve şiddeti giderek artıyorsa</a:t>
            </a:r>
            <a:r>
              <a:rPr lang="tr-TR" sz="2400" dirty="0" smtClean="0"/>
              <a:t>,</a:t>
            </a:r>
          </a:p>
          <a:p>
            <a:pPr algn="just"/>
            <a:r>
              <a:rPr lang="tr-TR" sz="2400" dirty="0" smtClean="0"/>
              <a:t> </a:t>
            </a:r>
            <a:r>
              <a:rPr lang="tr-TR" sz="2400" dirty="0"/>
              <a:t>Günlük hayatınızı (ailenizi ve işinizi) ciddi şekilde olumsuz etkiliyorsa</a:t>
            </a:r>
            <a:r>
              <a:rPr lang="tr-TR" sz="2400" dirty="0" smtClean="0"/>
              <a:t>,</a:t>
            </a:r>
          </a:p>
          <a:p>
            <a:pPr algn="just"/>
            <a:r>
              <a:rPr lang="tr-TR" sz="2400" dirty="0" smtClean="0"/>
              <a:t> </a:t>
            </a:r>
            <a:r>
              <a:rPr lang="tr-TR" sz="2400" dirty="0"/>
              <a:t>Bir nedeni olmaksızın, çok yoğun korku ve endişe </a:t>
            </a:r>
            <a:r>
              <a:rPr lang="tr-TR" sz="2400" dirty="0" smtClean="0"/>
              <a:t>yaşıyorsanız,</a:t>
            </a:r>
          </a:p>
          <a:p>
            <a:pPr algn="just"/>
            <a:r>
              <a:rPr lang="tr-TR" sz="2400" dirty="0" smtClean="0"/>
              <a:t>Aşırı </a:t>
            </a:r>
            <a:r>
              <a:rPr lang="tr-TR" sz="2400" dirty="0"/>
              <a:t>kaygı ve panik belirtileri gösteriyorsanız (nefessiz kalma, sürekli titreme ve baş dönmesi, kalp atışının sürekli hızlanması</a:t>
            </a:r>
            <a:r>
              <a:rPr lang="tr-TR" sz="2400" dirty="0" smtClean="0"/>
              <a:t>, yüksek </a:t>
            </a:r>
            <a:r>
              <a:rPr lang="tr-TR" sz="2400" dirty="0"/>
              <a:t>tansiyon, aşırı irkilme tepkileri vb</a:t>
            </a:r>
            <a:r>
              <a:rPr lang="tr-TR" sz="2400" dirty="0" smtClean="0"/>
              <a:t>.),</a:t>
            </a:r>
          </a:p>
          <a:p>
            <a:pPr algn="just"/>
            <a:r>
              <a:rPr lang="tr-TR" sz="2400" dirty="0" smtClean="0"/>
              <a:t>Geleceğe </a:t>
            </a:r>
            <a:r>
              <a:rPr lang="tr-TR" sz="2400" dirty="0"/>
              <a:t>ve sevdiklerinize dair  yoğun endişe ve umutsuzluk</a:t>
            </a:r>
            <a:br>
              <a:rPr lang="tr-TR" sz="2400" dirty="0"/>
            </a:br>
            <a:r>
              <a:rPr lang="tr-TR" sz="2400" dirty="0"/>
              <a:t>hissediyorsanız </a:t>
            </a:r>
            <a:endParaRPr lang="tr-TR" sz="2400" dirty="0" smtClean="0"/>
          </a:p>
          <a:p>
            <a:pPr marL="0" indent="0" algn="ctr">
              <a:buNone/>
            </a:pPr>
            <a:r>
              <a:rPr lang="tr-TR" sz="2400" b="1" dirty="0">
                <a:solidFill>
                  <a:srgbClr val="FF0000"/>
                </a:solidFill>
              </a:rPr>
              <a:t>U</a:t>
            </a:r>
            <a:r>
              <a:rPr lang="tr-TR" sz="2400" b="1" dirty="0" smtClean="0">
                <a:solidFill>
                  <a:srgbClr val="FF0000"/>
                </a:solidFill>
              </a:rPr>
              <a:t>zmana başvurun</a:t>
            </a:r>
            <a:endParaRPr lang="tr-TR" sz="2400" b="1" dirty="0">
              <a:solidFill>
                <a:srgbClr val="FF0000"/>
              </a:solidFill>
            </a:endParaRPr>
          </a:p>
        </p:txBody>
      </p:sp>
    </p:spTree>
    <p:extLst>
      <p:ext uri="{BB962C8B-B14F-4D97-AF65-F5344CB8AC3E}">
        <p14:creationId xmlns:p14="http://schemas.microsoft.com/office/powerpoint/2010/main" val="27249498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Yeni normal ve kontrollü sosyal hayat</a:t>
            </a:r>
          </a:p>
        </p:txBody>
      </p:sp>
      <p:sp>
        <p:nvSpPr>
          <p:cNvPr id="28674" name="2 İçerik Yer Tutucusu"/>
          <p:cNvSpPr>
            <a:spLocks noGrp="1"/>
          </p:cNvSpPr>
          <p:nvPr>
            <p:ph idx="1"/>
          </p:nvPr>
        </p:nvSpPr>
        <p:spPr>
          <a:xfrm>
            <a:off x="457200" y="2492896"/>
            <a:ext cx="7825036" cy="3831704"/>
          </a:xfrm>
        </p:spPr>
        <p:txBody>
          <a:bodyPr>
            <a:normAutofit/>
          </a:bodyPr>
          <a:lstStyle/>
          <a:p>
            <a:pPr>
              <a:lnSpc>
                <a:spcPct val="110000"/>
              </a:lnSpc>
              <a:defRPr/>
            </a:pPr>
            <a:r>
              <a:rPr lang="tr-TR" sz="2400" dirty="0"/>
              <a:t>Covid-19 </a:t>
            </a:r>
            <a:r>
              <a:rPr lang="tr-TR" sz="2400" dirty="0" smtClean="0"/>
              <a:t>salgın </a:t>
            </a:r>
            <a:r>
              <a:rPr lang="tr-TR" sz="2400" dirty="0"/>
              <a:t>hastalığının tamamen ortadan kalkmaması sebebiyle eski yaşam alışkanlıklarımıza dönebilmiş </a:t>
            </a:r>
            <a:r>
              <a:rPr lang="tr-TR" sz="2400" dirty="0" smtClean="0"/>
              <a:t>değiliz.</a:t>
            </a:r>
          </a:p>
          <a:p>
            <a:pPr>
              <a:lnSpc>
                <a:spcPct val="110000"/>
              </a:lnSpc>
              <a:defRPr/>
            </a:pPr>
            <a:r>
              <a:rPr lang="tr-TR" sz="2400" dirty="0" smtClean="0"/>
              <a:t>Yeni normal kavramı; salgın hastalıktan korunmak için, önlemler alarak günlük yaşantımıza devam etmektir. </a:t>
            </a:r>
            <a:endParaRPr lang="tr-TR" sz="2400" dirty="0"/>
          </a:p>
          <a:p>
            <a:pPr>
              <a:lnSpc>
                <a:spcPct val="110000"/>
              </a:lnSpc>
              <a:defRPr/>
            </a:pPr>
            <a:r>
              <a:rPr lang="tr-TR" sz="2400" dirty="0"/>
              <a:t>Salgın hastalığın azalarak sonlanması için bireysel olarak alacağımız önlemler hem kendimizi </a:t>
            </a:r>
            <a:r>
              <a:rPr lang="tr-TR" sz="2400" dirty="0" smtClean="0"/>
              <a:t>hem de </a:t>
            </a:r>
            <a:r>
              <a:rPr lang="tr-TR" sz="2400" dirty="0"/>
              <a:t>toplumu yakından ilgilendirmektedir. </a:t>
            </a:r>
          </a:p>
        </p:txBody>
      </p:sp>
    </p:spTree>
    <p:extLst>
      <p:ext uri="{BB962C8B-B14F-4D97-AF65-F5344CB8AC3E}">
        <p14:creationId xmlns:p14="http://schemas.microsoft.com/office/powerpoint/2010/main" val="1470613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Yeni normal ve kontrollü sosyal hayat</a:t>
            </a:r>
          </a:p>
        </p:txBody>
      </p:sp>
      <p:sp>
        <p:nvSpPr>
          <p:cNvPr id="28674" name="2 İçerik Yer Tutucusu"/>
          <p:cNvSpPr>
            <a:spLocks noGrp="1"/>
          </p:cNvSpPr>
          <p:nvPr>
            <p:ph idx="1"/>
          </p:nvPr>
        </p:nvSpPr>
        <p:spPr>
          <a:xfrm>
            <a:off x="457200" y="2090267"/>
            <a:ext cx="7825036" cy="4234333"/>
          </a:xfrm>
        </p:spPr>
        <p:txBody>
          <a:bodyPr>
            <a:normAutofit/>
          </a:bodyPr>
          <a:lstStyle/>
          <a:p>
            <a:pPr>
              <a:lnSpc>
                <a:spcPct val="110000"/>
              </a:lnSpc>
              <a:defRPr/>
            </a:pPr>
            <a:r>
              <a:rPr lang="tr-TR" sz="2400" dirty="0"/>
              <a:t>Yeni normal kavramı beraberinde kontrollü sosyal hayat kavramını da getirmektedir. </a:t>
            </a:r>
          </a:p>
          <a:p>
            <a:pPr>
              <a:lnSpc>
                <a:spcPct val="110000"/>
              </a:lnSpc>
              <a:defRPr/>
            </a:pPr>
            <a:r>
              <a:rPr lang="tr-TR" sz="2400" dirty="0"/>
              <a:t>Yeni normal – kontrollü sosyal hayat kavramları ile ilgili tüm bireylerin birtakım sorumlulukları bulunmaktadır. </a:t>
            </a:r>
            <a:endParaRPr lang="tr-TR" sz="2400" dirty="0" smtClean="0"/>
          </a:p>
          <a:p>
            <a:pPr lvl="2">
              <a:lnSpc>
                <a:spcPct val="110000"/>
              </a:lnSpc>
              <a:defRPr/>
            </a:pPr>
            <a:r>
              <a:rPr lang="tr-TR" sz="1800" dirty="0"/>
              <a:t>Maske kullanmak,</a:t>
            </a:r>
          </a:p>
          <a:p>
            <a:pPr lvl="2">
              <a:lnSpc>
                <a:spcPct val="110000"/>
              </a:lnSpc>
              <a:defRPr/>
            </a:pPr>
            <a:r>
              <a:rPr lang="tr-TR" sz="1800" dirty="0"/>
              <a:t>Zorunlu olmadıkça kalabalık ortamlardan uzak durmak</a:t>
            </a:r>
            <a:r>
              <a:rPr lang="tr-TR" sz="1800" dirty="0" smtClean="0"/>
              <a:t>,</a:t>
            </a:r>
          </a:p>
          <a:p>
            <a:pPr lvl="2">
              <a:lnSpc>
                <a:spcPct val="110000"/>
              </a:lnSpc>
              <a:defRPr/>
            </a:pPr>
            <a:r>
              <a:rPr lang="tr-TR" sz="1800" dirty="0"/>
              <a:t>Tokalaşma, sarılma gibi yakın temas içeren sosyal ilişkilerden uzak durmak,</a:t>
            </a:r>
          </a:p>
          <a:p>
            <a:pPr lvl="2">
              <a:lnSpc>
                <a:spcPct val="110000"/>
              </a:lnSpc>
              <a:defRPr/>
            </a:pPr>
            <a:r>
              <a:rPr lang="tr-TR" sz="1800" dirty="0"/>
              <a:t>El hijyeni başta olmak üzere kişisel temizliğe dikkat etmek,</a:t>
            </a:r>
          </a:p>
          <a:p>
            <a:pPr lvl="2">
              <a:lnSpc>
                <a:spcPct val="110000"/>
              </a:lnSpc>
              <a:defRPr/>
            </a:pPr>
            <a:r>
              <a:rPr lang="tr-TR" sz="1800" dirty="0"/>
              <a:t>Hastalık belirtileri gösteriyorsak zaman kaybetmeden doktora başvurmak ve gerektiğinde bireysel karantina uygulamak,</a:t>
            </a:r>
          </a:p>
          <a:p>
            <a:pPr marL="685800" lvl="2" indent="0">
              <a:lnSpc>
                <a:spcPct val="110000"/>
              </a:lnSpc>
              <a:buNone/>
              <a:defRPr/>
            </a:pPr>
            <a:endParaRPr lang="tr-TR" dirty="0"/>
          </a:p>
          <a:p>
            <a:pPr>
              <a:lnSpc>
                <a:spcPct val="110000"/>
              </a:lnSpc>
              <a:defRPr/>
            </a:pPr>
            <a:endParaRPr lang="tr-TR" sz="2400" dirty="0"/>
          </a:p>
        </p:txBody>
      </p:sp>
    </p:spTree>
    <p:extLst>
      <p:ext uri="{BB962C8B-B14F-4D97-AF65-F5344CB8AC3E}">
        <p14:creationId xmlns:p14="http://schemas.microsoft.com/office/powerpoint/2010/main" val="10569204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82060" y="980728"/>
            <a:ext cx="8022388" cy="1325563"/>
          </a:xfrm>
        </p:spPr>
        <p:txBody>
          <a:bodyPr>
            <a:normAutofit/>
          </a:bodyPr>
          <a:lstStyle/>
          <a:p>
            <a:pPr algn="ctr"/>
            <a:r>
              <a:rPr lang="tr-TR" sz="2800" b="1" dirty="0" smtClean="0">
                <a:solidFill>
                  <a:srgbClr val="FF0000"/>
                </a:solidFill>
                <a:latin typeface="Arial Black" panose="020B0A04020102020204" pitchFamily="34" charset="0"/>
              </a:rPr>
              <a:t>Covid-19 sürecinde psikososyal destek hizmetleri kapsamında hazırlanan içerikler</a:t>
            </a:r>
            <a:endParaRPr lang="tr-TR" sz="2800" b="1" dirty="0">
              <a:solidFill>
                <a:srgbClr val="FF0000"/>
              </a:solidFill>
              <a:latin typeface="Arial Black" panose="020B0A04020102020204" pitchFamily="34"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5722" t="14845" r="37270" b="16152"/>
          <a:stretch/>
        </p:blipFill>
        <p:spPr bwMode="auto">
          <a:xfrm>
            <a:off x="205942" y="2492896"/>
            <a:ext cx="2655629"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6275" t="15467" r="37175" b="16666"/>
          <a:stretch/>
        </p:blipFill>
        <p:spPr bwMode="auto">
          <a:xfrm>
            <a:off x="6300192" y="2492896"/>
            <a:ext cx="2643124" cy="3800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2388" t="14983" r="33937" b="18488"/>
          <a:stretch/>
        </p:blipFill>
        <p:spPr bwMode="auto">
          <a:xfrm>
            <a:off x="3059832" y="2708920"/>
            <a:ext cx="3026505"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84673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https://s3.eu-central-1.amazonaws.com/dogrulukpayi/28cb3cc2-7eb5-4490-8849-4c321ef4f839-1.png"/>
          <p:cNvPicPr>
            <a:picLocks noChangeAspect="1" noChangeArrowheads="1"/>
          </p:cNvPicPr>
          <p:nvPr/>
        </p:nvPicPr>
        <p:blipFill rotWithShape="1">
          <a:blip r:embed="rId2" cstate="print"/>
          <a:srcRect l="2560"/>
          <a:stretch/>
        </p:blipFill>
        <p:spPr bwMode="auto">
          <a:xfrm>
            <a:off x="114300" y="1628800"/>
            <a:ext cx="4350196" cy="4320480"/>
          </a:xfrm>
          <a:prstGeom prst="rect">
            <a:avLst/>
          </a:prstGeom>
          <a:noFill/>
        </p:spPr>
      </p:pic>
      <p:sp>
        <p:nvSpPr>
          <p:cNvPr id="4" name="3 Metin kutusu"/>
          <p:cNvSpPr txBox="1"/>
          <p:nvPr/>
        </p:nvSpPr>
        <p:spPr>
          <a:xfrm>
            <a:off x="4572000" y="1772816"/>
            <a:ext cx="4320480" cy="3785652"/>
          </a:xfrm>
          <a:prstGeom prst="rect">
            <a:avLst/>
          </a:prstGeom>
          <a:noFill/>
        </p:spPr>
        <p:txBody>
          <a:bodyPr wrap="square" rtlCol="0">
            <a:spAutoFit/>
          </a:bodyPr>
          <a:lstStyle/>
          <a:p>
            <a:pPr>
              <a:buFont typeface="Arial" pitchFamily="34" charset="0"/>
              <a:buChar char="•"/>
            </a:pPr>
            <a:r>
              <a:rPr lang="tr-TR" sz="2400" dirty="0"/>
              <a:t>Salgın hastalıklar insanlık tarihi kadar eskidir.</a:t>
            </a:r>
          </a:p>
          <a:p>
            <a:endParaRPr lang="tr-TR" sz="2400" dirty="0"/>
          </a:p>
          <a:p>
            <a:pPr>
              <a:buFont typeface="Arial" pitchFamily="34" charset="0"/>
              <a:buChar char="•"/>
            </a:pPr>
            <a:r>
              <a:rPr lang="tr-TR" sz="2400" dirty="0"/>
              <a:t>Tarihte benzer salgın hastalık süreçleri yaşanmış ,önlemler ve sonrasında yapılan tıbbi müdahalelerle salgın hastalıklar kontrol altına alınmış ve sonlanmıştır</a:t>
            </a:r>
          </a:p>
          <a:p>
            <a:pPr>
              <a:buFont typeface="Arial" pitchFamily="34" charset="0"/>
              <a:buChar char="•"/>
            </a:pPr>
            <a:endParaRPr lang="tr-TR" sz="2400" dirty="0"/>
          </a:p>
        </p:txBody>
      </p:sp>
    </p:spTree>
    <p:extLst>
      <p:ext uri="{BB962C8B-B14F-4D97-AF65-F5344CB8AC3E}">
        <p14:creationId xmlns:p14="http://schemas.microsoft.com/office/powerpoint/2010/main" val="352763204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1268760"/>
            <a:ext cx="7886700" cy="885581"/>
          </a:xfrm>
        </p:spPr>
        <p:txBody>
          <a:bodyPr>
            <a:normAutofit fontScale="90000"/>
          </a:bodyPr>
          <a:lstStyle/>
          <a:p>
            <a:pPr algn="ctr"/>
            <a:r>
              <a:rPr lang="tr-TR" sz="2800" b="1" dirty="0">
                <a:solidFill>
                  <a:srgbClr val="FF0000"/>
                </a:solidFill>
                <a:latin typeface="Arial Black" panose="020B0A04020102020204" pitchFamily="34" charset="0"/>
              </a:rPr>
              <a:t>Covid-19 sürecinde psikososyal destek hizmetleri kapsamında hazırlanan içerikler</a:t>
            </a:r>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5150" t="15200" r="36275" b="12133"/>
          <a:stretch/>
        </p:blipFill>
        <p:spPr bwMode="auto">
          <a:xfrm>
            <a:off x="179510" y="2362704"/>
            <a:ext cx="2718335"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6185" t="15121" r="37063" b="16838"/>
          <a:stretch/>
        </p:blipFill>
        <p:spPr bwMode="auto">
          <a:xfrm>
            <a:off x="2987824" y="2294919"/>
            <a:ext cx="2736304" cy="3914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35225" t="15200" r="36050" b="12401"/>
          <a:stretch/>
        </p:blipFill>
        <p:spPr bwMode="auto">
          <a:xfrm>
            <a:off x="5868144" y="2348389"/>
            <a:ext cx="2736304" cy="3879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752582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1560" y="1484784"/>
            <a:ext cx="7886700" cy="4351338"/>
          </a:xfrm>
        </p:spPr>
        <p:txBody>
          <a:bodyPr>
            <a:normAutofit lnSpcReduction="10000"/>
          </a:bodyPr>
          <a:lstStyle/>
          <a:p>
            <a:pPr marL="0" indent="0">
              <a:buNone/>
            </a:pPr>
            <a:r>
              <a:rPr lang="tr-TR" sz="2400" b="1" dirty="0" smtClean="0"/>
              <a:t>Millî </a:t>
            </a:r>
            <a:r>
              <a:rPr lang="tr-TR" sz="2400" b="1" dirty="0" smtClean="0"/>
              <a:t>Eğitim Bakanlığı </a:t>
            </a:r>
          </a:p>
          <a:p>
            <a:pPr marL="0" indent="0">
              <a:buNone/>
            </a:pPr>
            <a:r>
              <a:rPr lang="tr-TR" sz="2400" dirty="0" smtClean="0"/>
              <a:t>Özel Eğitim ve Rehberlik Hizmetleri Genel Müdürlüğü internet sayfasından Psikososyal Destek Hizmetleri sekmesi altında dokümanlar indirilebilir.</a:t>
            </a:r>
          </a:p>
          <a:p>
            <a:pPr marL="0" indent="0">
              <a:buNone/>
            </a:pPr>
            <a:r>
              <a:rPr lang="tr-TR" sz="2400" dirty="0" smtClean="0">
                <a:hlinkClick r:id="rId3"/>
              </a:rPr>
              <a:t>https</a:t>
            </a:r>
            <a:r>
              <a:rPr lang="tr-TR" sz="2400" dirty="0">
                <a:hlinkClick r:id="rId3"/>
              </a:rPr>
              <a:t>://</a:t>
            </a:r>
            <a:r>
              <a:rPr lang="tr-TR" sz="2400" dirty="0" smtClean="0">
                <a:hlinkClick r:id="rId3"/>
              </a:rPr>
              <a:t>orgm.meb.gov.tr/www/psikososyal-bilgilendirme-rehberi/icerik/1314</a:t>
            </a:r>
            <a:endParaRPr lang="tr-TR" sz="2400" dirty="0" smtClean="0"/>
          </a:p>
          <a:p>
            <a:pPr marL="0" indent="0">
              <a:buNone/>
            </a:pPr>
            <a:endParaRPr lang="tr-TR" sz="2400" dirty="0"/>
          </a:p>
          <a:p>
            <a:pPr marL="0" indent="0">
              <a:buNone/>
            </a:pPr>
            <a:endParaRPr lang="tr-TR" sz="2400" dirty="0" smtClean="0"/>
          </a:p>
          <a:p>
            <a:pPr marL="0" indent="0">
              <a:buNone/>
            </a:pPr>
            <a:r>
              <a:rPr lang="tr-TR" sz="2400" dirty="0"/>
              <a:t>Çorum Rehberlik ve Araştırma Merkezi</a:t>
            </a:r>
          </a:p>
          <a:p>
            <a:pPr marL="0" indent="0">
              <a:buNone/>
            </a:pPr>
            <a:r>
              <a:rPr lang="tr-TR" sz="2400" dirty="0">
                <a:hlinkClick r:id="rId4"/>
              </a:rPr>
              <a:t>http://corumram.meb.k12.tr</a:t>
            </a:r>
            <a:endParaRPr lang="tr-TR" sz="2400" dirty="0"/>
          </a:p>
          <a:p>
            <a:pPr marL="0" indent="0">
              <a:buNone/>
            </a:pPr>
            <a:r>
              <a:rPr lang="tr-TR" sz="2400" dirty="0"/>
              <a:t>0(364) 225 48 22</a:t>
            </a:r>
          </a:p>
          <a:p>
            <a:pPr marL="0" indent="0">
              <a:buNone/>
            </a:pPr>
            <a:endParaRPr lang="tr-TR" sz="2400" dirty="0"/>
          </a:p>
        </p:txBody>
      </p:sp>
    </p:spTree>
    <p:extLst>
      <p:ext uri="{BB962C8B-B14F-4D97-AF65-F5344CB8AC3E}">
        <p14:creationId xmlns:p14="http://schemas.microsoft.com/office/powerpoint/2010/main" val="11297543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ttps://cdn1.ntv.com.tr/gorsel/Tf7uuUsSTkm1pgVJUCrCog.jpg?width=1000&amp;mode=both&amp;scale=both&amp;v=1582790928129"/>
          <p:cNvPicPr>
            <a:picLocks noChangeAspect="1" noChangeArrowheads="1"/>
          </p:cNvPicPr>
          <p:nvPr/>
        </p:nvPicPr>
        <p:blipFill>
          <a:blip r:embed="rId2" cstate="print"/>
          <a:srcRect/>
          <a:stretch>
            <a:fillRect/>
          </a:stretch>
        </p:blipFill>
        <p:spPr bwMode="auto">
          <a:xfrm>
            <a:off x="467544" y="1412776"/>
            <a:ext cx="2376264" cy="1188132"/>
          </a:xfrm>
          <a:prstGeom prst="rect">
            <a:avLst/>
          </a:prstGeom>
          <a:noFill/>
        </p:spPr>
      </p:pic>
      <p:pic>
        <p:nvPicPr>
          <p:cNvPr id="6" name="Picture 8" descr="https://cdn1.ntv.com.tr/gorsel/6cZ4akMjm02JLP8W0wNH_Q.jpg?width=1000&amp;mode=both&amp;scale=both&amp;v=1582790928129"/>
          <p:cNvPicPr>
            <a:picLocks noChangeAspect="1" noChangeArrowheads="1"/>
          </p:cNvPicPr>
          <p:nvPr/>
        </p:nvPicPr>
        <p:blipFill>
          <a:blip r:embed="rId3" cstate="print"/>
          <a:srcRect/>
          <a:stretch>
            <a:fillRect/>
          </a:stretch>
        </p:blipFill>
        <p:spPr bwMode="auto">
          <a:xfrm>
            <a:off x="3779912" y="1484784"/>
            <a:ext cx="2160240" cy="1211895"/>
          </a:xfrm>
          <a:prstGeom prst="rect">
            <a:avLst/>
          </a:prstGeom>
          <a:noFill/>
        </p:spPr>
      </p:pic>
      <p:pic>
        <p:nvPicPr>
          <p:cNvPr id="7" name="Picture 2" descr="https://lh3.googleusercontent.com/proxy/FI-5Z3uMeOR_cop73_BZgNwqPShhtG8ZA43-9KE3I-7cNo1VhJiz06S-M0WrFohs2Pw9a8ybzDlUdjEj7ht2vJ5uaWuo=s0-d"/>
          <p:cNvPicPr>
            <a:picLocks noChangeAspect="1" noChangeArrowheads="1"/>
          </p:cNvPicPr>
          <p:nvPr/>
        </p:nvPicPr>
        <p:blipFill>
          <a:blip r:embed="rId4" cstate="print"/>
          <a:srcRect/>
          <a:stretch>
            <a:fillRect/>
          </a:stretch>
        </p:blipFill>
        <p:spPr bwMode="auto">
          <a:xfrm>
            <a:off x="6660232" y="1412776"/>
            <a:ext cx="1990692" cy="1318605"/>
          </a:xfrm>
          <a:prstGeom prst="rect">
            <a:avLst/>
          </a:prstGeom>
          <a:noFill/>
        </p:spPr>
      </p:pic>
      <p:pic>
        <p:nvPicPr>
          <p:cNvPr id="8" name="Picture 4" descr="https://lh6.googleusercontent.com/proxy/UwbLIZikJlQ3NKfImwkS65hXjQyUbKxxxBVsWIq1KHB9faDjf3JTEYY448XGyuWWix4c13HthEY-BQV5cUVEUvPDRrqgMfv010Aa_ripyT6tc0dNF2cE23RVUVWn=s0-d"/>
          <p:cNvPicPr>
            <a:picLocks noChangeAspect="1" noChangeArrowheads="1"/>
          </p:cNvPicPr>
          <p:nvPr/>
        </p:nvPicPr>
        <p:blipFill>
          <a:blip r:embed="rId5" cstate="print"/>
          <a:srcRect/>
          <a:stretch>
            <a:fillRect/>
          </a:stretch>
        </p:blipFill>
        <p:spPr bwMode="auto">
          <a:xfrm>
            <a:off x="611560" y="3212976"/>
            <a:ext cx="1944216" cy="1457013"/>
          </a:xfrm>
          <a:prstGeom prst="rect">
            <a:avLst/>
          </a:prstGeom>
          <a:noFill/>
        </p:spPr>
      </p:pic>
      <p:pic>
        <p:nvPicPr>
          <p:cNvPr id="9" name="Picture 6" descr="Koronavirüs: Tarihte hangi salgınlar insanlığı tehdit etti? Hangi hastalık kaç can aldı?"/>
          <p:cNvPicPr>
            <a:picLocks noChangeAspect="1" noChangeArrowheads="1"/>
          </p:cNvPicPr>
          <p:nvPr/>
        </p:nvPicPr>
        <p:blipFill>
          <a:blip r:embed="rId6" cstate="print"/>
          <a:srcRect/>
          <a:stretch>
            <a:fillRect/>
          </a:stretch>
        </p:blipFill>
        <p:spPr bwMode="auto">
          <a:xfrm>
            <a:off x="3347864" y="3140968"/>
            <a:ext cx="2821518" cy="1584176"/>
          </a:xfrm>
          <a:prstGeom prst="rect">
            <a:avLst/>
          </a:prstGeom>
          <a:noFill/>
        </p:spPr>
      </p:pic>
      <p:sp>
        <p:nvSpPr>
          <p:cNvPr id="10" name="AutoShape 8" descr="Geçmişten bugüne salgın hastalıkla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1" name="AutoShape 10" descr="Geçmişten bugüne salgın hastalıkla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2" name="Picture 12" descr="Geçmişten bugüne salgın hastalıklar"/>
          <p:cNvPicPr>
            <a:picLocks noChangeAspect="1" noChangeArrowheads="1"/>
          </p:cNvPicPr>
          <p:nvPr/>
        </p:nvPicPr>
        <p:blipFill>
          <a:blip r:embed="rId7" cstate="print"/>
          <a:srcRect/>
          <a:stretch>
            <a:fillRect/>
          </a:stretch>
        </p:blipFill>
        <p:spPr bwMode="auto">
          <a:xfrm>
            <a:off x="6300192" y="3284984"/>
            <a:ext cx="2567242" cy="1440160"/>
          </a:xfrm>
          <a:prstGeom prst="rect">
            <a:avLst/>
          </a:prstGeom>
          <a:noFill/>
        </p:spPr>
      </p:pic>
      <p:pic>
        <p:nvPicPr>
          <p:cNvPr id="13" name="Picture 14" descr="https://www.trthaber.com/resimler/1282000/1283713.jpg"/>
          <p:cNvPicPr>
            <a:picLocks noChangeAspect="1" noChangeArrowheads="1"/>
          </p:cNvPicPr>
          <p:nvPr/>
        </p:nvPicPr>
        <p:blipFill>
          <a:blip r:embed="rId8" cstate="print"/>
          <a:srcRect/>
          <a:stretch>
            <a:fillRect/>
          </a:stretch>
        </p:blipFill>
        <p:spPr bwMode="auto">
          <a:xfrm>
            <a:off x="1259631" y="4819966"/>
            <a:ext cx="3096345" cy="1712154"/>
          </a:xfrm>
          <a:prstGeom prst="rect">
            <a:avLst/>
          </a:prstGeom>
          <a:noFill/>
        </p:spPr>
      </p:pic>
      <p:pic>
        <p:nvPicPr>
          <p:cNvPr id="14" name="Picture 10" descr="https://cdn1.ntv.com.tr/gorsel/5Kwu5YbbtkWja_ysEy3Fyg.jpg?width=1000&amp;mode=both&amp;scale=both&amp;v=1582790928129"/>
          <p:cNvPicPr>
            <a:picLocks noChangeAspect="1" noChangeArrowheads="1"/>
          </p:cNvPicPr>
          <p:nvPr/>
        </p:nvPicPr>
        <p:blipFill>
          <a:blip r:embed="rId9" cstate="print"/>
          <a:srcRect/>
          <a:stretch>
            <a:fillRect/>
          </a:stretch>
        </p:blipFill>
        <p:spPr bwMode="auto">
          <a:xfrm>
            <a:off x="4860032" y="4813846"/>
            <a:ext cx="2946946" cy="1656184"/>
          </a:xfrm>
          <a:prstGeom prst="rect">
            <a:avLst/>
          </a:prstGeom>
          <a:noFill/>
        </p:spPr>
      </p:pic>
    </p:spTree>
    <p:extLst>
      <p:ext uri="{BB962C8B-B14F-4D97-AF65-F5344CB8AC3E}">
        <p14:creationId xmlns:p14="http://schemas.microsoft.com/office/powerpoint/2010/main" val="7380433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67544" y="1124744"/>
            <a:ext cx="5789658" cy="821507"/>
          </a:xfrm>
        </p:spPr>
        <p:txBody>
          <a:bodyPr>
            <a:normAutofit/>
          </a:bodyPr>
          <a:lstStyle/>
          <a:p>
            <a:pPr algn="ctr"/>
            <a:r>
              <a:rPr lang="tr-TR" sz="2800" b="1" dirty="0" smtClean="0">
                <a:solidFill>
                  <a:srgbClr val="FF0000"/>
                </a:solidFill>
                <a:latin typeface="Arial Black" panose="020B0A04020102020204" pitchFamily="34" charset="0"/>
              </a:rPr>
              <a:t>Zorlayıcı </a:t>
            </a:r>
            <a:r>
              <a:rPr lang="tr-TR" sz="2800" b="1" dirty="0">
                <a:solidFill>
                  <a:srgbClr val="FF0000"/>
                </a:solidFill>
                <a:latin typeface="Arial Black" panose="020B0A04020102020204" pitchFamily="34" charset="0"/>
              </a:rPr>
              <a:t>Yaşam Olayları</a:t>
            </a:r>
          </a:p>
        </p:txBody>
      </p:sp>
      <p:sp>
        <p:nvSpPr>
          <p:cNvPr id="28674" name="2 İçerik Yer Tutucusu"/>
          <p:cNvSpPr>
            <a:spLocks noGrp="1"/>
          </p:cNvSpPr>
          <p:nvPr>
            <p:ph idx="1"/>
          </p:nvPr>
        </p:nvSpPr>
        <p:spPr>
          <a:xfrm>
            <a:off x="467544" y="2132856"/>
            <a:ext cx="8185008" cy="3787005"/>
          </a:xfrm>
        </p:spPr>
        <p:txBody>
          <a:bodyPr>
            <a:normAutofit/>
          </a:bodyPr>
          <a:lstStyle/>
          <a:p>
            <a:pPr marL="274320" indent="-274320" algn="just">
              <a:lnSpc>
                <a:spcPct val="150000"/>
              </a:lnSpc>
              <a:buFont typeface="Symbol" pitchFamily="18" charset="2"/>
              <a:buChar char="·"/>
              <a:defRPr/>
            </a:pPr>
            <a:r>
              <a:rPr lang="tr-TR" sz="2400" dirty="0"/>
              <a:t>Zorlayıcı yaşam olaylarının yetişkinler ve çocuklar üzerinde ruhsal etkileri vardır.</a:t>
            </a:r>
          </a:p>
          <a:p>
            <a:pPr marL="274320" indent="-274320" algn="just">
              <a:lnSpc>
                <a:spcPct val="150000"/>
              </a:lnSpc>
              <a:buFont typeface="Symbol" pitchFamily="18" charset="2"/>
              <a:buChar char="·"/>
              <a:defRPr/>
            </a:pPr>
            <a:r>
              <a:rPr lang="tr-TR" sz="2400" dirty="0" smtClean="0"/>
              <a:t>Covid-19 </a:t>
            </a:r>
            <a:r>
              <a:rPr lang="tr-TR" sz="2400" dirty="0"/>
              <a:t>salgın </a:t>
            </a:r>
            <a:r>
              <a:rPr lang="tr-TR" sz="2400" dirty="0" smtClean="0"/>
              <a:t>hastalık </a:t>
            </a:r>
            <a:r>
              <a:rPr lang="tr-TR" sz="2400" dirty="0"/>
              <a:t>süreci </a:t>
            </a:r>
            <a:r>
              <a:rPr lang="tr-TR" sz="2400" dirty="0" smtClean="0"/>
              <a:t>zorlayıcı </a:t>
            </a:r>
            <a:r>
              <a:rPr lang="tr-TR" sz="2400" dirty="0"/>
              <a:t>yaşam olayı olarak tanımlanmaktadır. </a:t>
            </a:r>
          </a:p>
          <a:p>
            <a:pPr marL="274320" indent="-274320" algn="just">
              <a:lnSpc>
                <a:spcPct val="150000"/>
              </a:lnSpc>
              <a:buFont typeface="Symbol" pitchFamily="18" charset="2"/>
              <a:buChar char="·"/>
              <a:defRPr/>
            </a:pPr>
            <a:r>
              <a:rPr lang="tr-TR" sz="2400" dirty="0" smtClean="0"/>
              <a:t>Salgın </a:t>
            </a:r>
            <a:r>
              <a:rPr lang="tr-TR" sz="2400" dirty="0"/>
              <a:t>hastalığa bağlı ruhsal etkiler kişiden kişiye farklılık </a:t>
            </a:r>
            <a:r>
              <a:rPr lang="tr-TR" sz="2400" dirty="0" smtClean="0"/>
              <a:t>gösterebilmektedir. </a:t>
            </a:r>
            <a:endParaRPr lang="tr-TR" sz="2400" dirty="0"/>
          </a:p>
        </p:txBody>
      </p:sp>
    </p:spTree>
    <p:extLst>
      <p:ext uri="{BB962C8B-B14F-4D97-AF65-F5344CB8AC3E}">
        <p14:creationId xmlns:p14="http://schemas.microsoft.com/office/powerpoint/2010/main" val="35003928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2 İçerik Yer Tutucusu"/>
          <p:cNvSpPr>
            <a:spLocks noGrp="1"/>
          </p:cNvSpPr>
          <p:nvPr>
            <p:ph idx="1"/>
          </p:nvPr>
        </p:nvSpPr>
        <p:spPr>
          <a:xfrm>
            <a:off x="629280" y="1988840"/>
            <a:ext cx="7975168" cy="3859013"/>
          </a:xfrm>
        </p:spPr>
        <p:txBody>
          <a:bodyPr>
            <a:normAutofit/>
          </a:bodyPr>
          <a:lstStyle/>
          <a:p>
            <a:pPr marL="274320" indent="-274320" algn="just">
              <a:lnSpc>
                <a:spcPct val="150000"/>
              </a:lnSpc>
              <a:buFont typeface="Symbol" pitchFamily="18" charset="2"/>
              <a:buChar char="·"/>
              <a:defRPr/>
            </a:pPr>
            <a:r>
              <a:rPr lang="tr-TR" sz="2800" dirty="0" smtClean="0"/>
              <a:t>Bu </a:t>
            </a:r>
            <a:r>
              <a:rPr lang="tr-TR" sz="2800" dirty="0"/>
              <a:t>süreçte insanların yaşam alışkanlıklarını değiştirmeleri gerekmektedir. </a:t>
            </a:r>
          </a:p>
          <a:p>
            <a:pPr marL="274320" indent="-274320" algn="just">
              <a:lnSpc>
                <a:spcPct val="150000"/>
              </a:lnSpc>
              <a:buFont typeface="Symbol" pitchFamily="18" charset="2"/>
              <a:buChar char="·"/>
              <a:defRPr/>
            </a:pPr>
            <a:r>
              <a:rPr lang="tr-TR" sz="2800" dirty="0" smtClean="0"/>
              <a:t>Günlük hayattaki rutinlerin yerine getirilememesi ve yeni </a:t>
            </a:r>
            <a:r>
              <a:rPr lang="tr-TR" sz="2800" dirty="0"/>
              <a:t>duruma </a:t>
            </a:r>
            <a:r>
              <a:rPr lang="tr-TR" sz="2800" dirty="0" smtClean="0"/>
              <a:t>uymada yaşanan zorluklar stres yaratabilmektedir. </a:t>
            </a:r>
          </a:p>
          <a:p>
            <a:pPr marL="274320" indent="-274320">
              <a:lnSpc>
                <a:spcPct val="150000"/>
              </a:lnSpc>
              <a:buFont typeface="Symbol" pitchFamily="18" charset="2"/>
              <a:buChar char="·"/>
              <a:defRPr/>
            </a:pPr>
            <a:endParaRPr lang="tr-TR" sz="2800" dirty="0"/>
          </a:p>
        </p:txBody>
      </p:sp>
      <p:sp>
        <p:nvSpPr>
          <p:cNvPr id="8" name="1 Başlık"/>
          <p:cNvSpPr>
            <a:spLocks noGrp="1"/>
          </p:cNvSpPr>
          <p:nvPr>
            <p:ph type="title"/>
          </p:nvPr>
        </p:nvSpPr>
        <p:spPr>
          <a:xfrm>
            <a:off x="629280" y="1167333"/>
            <a:ext cx="5637412" cy="821507"/>
          </a:xfrm>
        </p:spPr>
        <p:txBody>
          <a:bodyPr>
            <a:normAutofit/>
          </a:bodyPr>
          <a:lstStyle/>
          <a:p>
            <a:pPr algn="ctr"/>
            <a:r>
              <a:rPr lang="tr-TR" sz="2800" b="1" dirty="0" smtClean="0">
                <a:solidFill>
                  <a:srgbClr val="FF0000"/>
                </a:solidFill>
                <a:latin typeface="Arial Black" panose="020B0A04020102020204" pitchFamily="34" charset="0"/>
              </a:rPr>
              <a:t>Zorlayıcı </a:t>
            </a:r>
            <a:r>
              <a:rPr lang="tr-TR" sz="2800" b="1" dirty="0">
                <a:solidFill>
                  <a:srgbClr val="FF0000"/>
                </a:solidFill>
                <a:latin typeface="Arial Black" panose="020B0A04020102020204" pitchFamily="34" charset="0"/>
              </a:rPr>
              <a:t>Yaşam Olayları</a:t>
            </a:r>
          </a:p>
        </p:txBody>
      </p:sp>
    </p:spTree>
    <p:extLst>
      <p:ext uri="{BB962C8B-B14F-4D97-AF65-F5344CB8AC3E}">
        <p14:creationId xmlns:p14="http://schemas.microsoft.com/office/powerpoint/2010/main" val="2772310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585900" y="1163271"/>
            <a:ext cx="8136904" cy="821507"/>
          </a:xfrm>
        </p:spPr>
        <p:txBody>
          <a:bodyPr>
            <a:noAutofit/>
          </a:bodyPr>
          <a:lstStyle/>
          <a:p>
            <a:r>
              <a:rPr lang="tr-TR" sz="2800" b="1" dirty="0">
                <a:solidFill>
                  <a:srgbClr val="FF0000"/>
                </a:solidFill>
                <a:latin typeface="Arial Black" panose="020B0A04020102020204" pitchFamily="34" charset="0"/>
              </a:rPr>
              <a:t>Covid-19 salgın </a:t>
            </a:r>
            <a:r>
              <a:rPr lang="tr-TR" sz="2800" b="1" dirty="0" smtClean="0">
                <a:solidFill>
                  <a:srgbClr val="FF0000"/>
                </a:solidFill>
                <a:latin typeface="Arial Black" panose="020B0A04020102020204" pitchFamily="34" charset="0"/>
              </a:rPr>
              <a:t>hastalığının etkileri</a:t>
            </a:r>
            <a:br>
              <a:rPr lang="tr-TR" sz="2800" b="1" dirty="0" smtClean="0">
                <a:solidFill>
                  <a:srgbClr val="FF0000"/>
                </a:solidFill>
                <a:latin typeface="Arial Black" panose="020B0A04020102020204" pitchFamily="34" charset="0"/>
              </a:rPr>
            </a:b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0" y="2276872"/>
            <a:ext cx="4546848" cy="3831704"/>
          </a:xfrm>
        </p:spPr>
        <p:txBody>
          <a:bodyPr>
            <a:normAutofit/>
          </a:bodyPr>
          <a:lstStyle/>
          <a:p>
            <a:pPr lvl="1">
              <a:lnSpc>
                <a:spcPct val="150000"/>
              </a:lnSpc>
            </a:pPr>
            <a:r>
              <a:rPr lang="tr-TR" sz="2400" dirty="0"/>
              <a:t>Stres</a:t>
            </a:r>
          </a:p>
          <a:p>
            <a:pPr lvl="1">
              <a:lnSpc>
                <a:spcPct val="150000"/>
              </a:lnSpc>
            </a:pPr>
            <a:r>
              <a:rPr lang="tr-TR" sz="2400" dirty="0"/>
              <a:t>Korku</a:t>
            </a:r>
          </a:p>
          <a:p>
            <a:pPr lvl="1">
              <a:lnSpc>
                <a:spcPct val="150000"/>
              </a:lnSpc>
            </a:pPr>
            <a:r>
              <a:rPr lang="tr-TR" sz="2400" dirty="0"/>
              <a:t>Kaygı /Belirsizlik</a:t>
            </a:r>
          </a:p>
          <a:p>
            <a:pPr lvl="1">
              <a:lnSpc>
                <a:spcPct val="150000"/>
              </a:lnSpc>
            </a:pPr>
            <a:r>
              <a:rPr lang="tr-TR" sz="2400" dirty="0"/>
              <a:t>Tehdit algısı</a:t>
            </a:r>
          </a:p>
          <a:p>
            <a:pPr lvl="1">
              <a:lnSpc>
                <a:spcPct val="150000"/>
              </a:lnSpc>
            </a:pPr>
            <a:r>
              <a:rPr lang="tr-TR" sz="2400" dirty="0" smtClean="0"/>
              <a:t>Damgalanma </a:t>
            </a:r>
          </a:p>
          <a:p>
            <a:pPr lvl="1">
              <a:lnSpc>
                <a:spcPct val="150000"/>
              </a:lnSpc>
            </a:pPr>
            <a:r>
              <a:rPr lang="tr-TR" sz="2400" dirty="0" smtClean="0"/>
              <a:t>Günlük </a:t>
            </a:r>
            <a:r>
              <a:rPr lang="tr-TR" sz="2400" dirty="0"/>
              <a:t>rutinlerin </a:t>
            </a:r>
            <a:r>
              <a:rPr lang="tr-TR" sz="2400" dirty="0" smtClean="0"/>
              <a:t>değişmesi</a:t>
            </a:r>
            <a:endParaRPr lang="tr-TR" sz="2100" dirty="0"/>
          </a:p>
        </p:txBody>
      </p:sp>
      <p:sp>
        <p:nvSpPr>
          <p:cNvPr id="8" name="2 İçerik Yer Tutucusu"/>
          <p:cNvSpPr txBox="1">
            <a:spLocks/>
          </p:cNvSpPr>
          <p:nvPr/>
        </p:nvSpPr>
        <p:spPr>
          <a:xfrm>
            <a:off x="3995936" y="2276872"/>
            <a:ext cx="5410944" cy="383170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a:lnSpc>
                <a:spcPct val="150000"/>
              </a:lnSpc>
            </a:pPr>
            <a:r>
              <a:rPr lang="tr-TR" sz="2400" dirty="0" smtClean="0"/>
              <a:t>Değişen sosyal ilişkiler</a:t>
            </a:r>
          </a:p>
          <a:p>
            <a:pPr lvl="1">
              <a:lnSpc>
                <a:spcPct val="150000"/>
              </a:lnSpc>
            </a:pPr>
            <a:r>
              <a:rPr lang="tr-TR" sz="2400" dirty="0" smtClean="0"/>
              <a:t>Eğitim/Okul sürecindeki değişiklikler</a:t>
            </a:r>
          </a:p>
          <a:p>
            <a:pPr lvl="1">
              <a:lnSpc>
                <a:spcPct val="150000"/>
              </a:lnSpc>
            </a:pPr>
            <a:r>
              <a:rPr lang="tr-TR" sz="2400" dirty="0" smtClean="0"/>
              <a:t>İş sürecinde ve gelir düzeyindeki değişiklikler</a:t>
            </a:r>
          </a:p>
          <a:p>
            <a:pPr lvl="1">
              <a:lnSpc>
                <a:spcPct val="150000"/>
              </a:lnSpc>
            </a:pPr>
            <a:r>
              <a:rPr lang="tr-TR" sz="2400" dirty="0" smtClean="0"/>
              <a:t>Aksayan tedavi süreci</a:t>
            </a:r>
          </a:p>
          <a:p>
            <a:pPr lvl="1">
              <a:lnSpc>
                <a:spcPct val="150000"/>
              </a:lnSpc>
            </a:pPr>
            <a:r>
              <a:rPr lang="tr-TR" sz="2400" dirty="0" smtClean="0"/>
              <a:t>Kayıp / yas</a:t>
            </a:r>
            <a:endParaRPr lang="tr-TR" sz="2400" dirty="0"/>
          </a:p>
        </p:txBody>
      </p:sp>
    </p:spTree>
    <p:extLst>
      <p:ext uri="{BB962C8B-B14F-4D97-AF65-F5344CB8AC3E}">
        <p14:creationId xmlns:p14="http://schemas.microsoft.com/office/powerpoint/2010/main" val="21060364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1472</TotalTime>
  <Words>2388</Words>
  <Application>Microsoft Office PowerPoint</Application>
  <PresentationFormat>Ekran Gösterisi (4:3)</PresentationFormat>
  <Paragraphs>267</Paragraphs>
  <Slides>51</Slides>
  <Notes>16</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51</vt:i4>
      </vt:variant>
    </vt:vector>
  </HeadingPairs>
  <TitlesOfParts>
    <vt:vector size="58" baseType="lpstr">
      <vt:lpstr>Arial</vt:lpstr>
      <vt:lpstr>Arial Black</vt:lpstr>
      <vt:lpstr>Calibri</vt:lpstr>
      <vt:lpstr>Calibri Light</vt:lpstr>
      <vt:lpstr>Symbol</vt:lpstr>
      <vt:lpstr>Wingdings 2</vt:lpstr>
      <vt:lpstr>Office Teması</vt:lpstr>
      <vt:lpstr>PowerPoint Sunusu</vt:lpstr>
      <vt:lpstr>Sunum Planı</vt:lpstr>
      <vt:lpstr>Hedeflerimiz</vt:lpstr>
      <vt:lpstr>PowerPoint Sunusu</vt:lpstr>
      <vt:lpstr>PowerPoint Sunusu</vt:lpstr>
      <vt:lpstr>PowerPoint Sunusu</vt:lpstr>
      <vt:lpstr>Zorlayıcı Yaşam Olayları</vt:lpstr>
      <vt:lpstr>Zorlayıcı Yaşam Olayları</vt:lpstr>
      <vt:lpstr>Covid-19 salgın hastalığının etkileri </vt:lpstr>
      <vt:lpstr>Covid-19 salgın hastalığının etkileri</vt:lpstr>
      <vt:lpstr>Covid-19 salgın hastalığının etkileri</vt:lpstr>
      <vt:lpstr>Covid-19 salgın hastalığının etkileri</vt:lpstr>
      <vt:lpstr>Covid-19 salgın hastalığının etkileri</vt:lpstr>
      <vt:lpstr>İnanç Sistemindeki Değişiklikler</vt:lpstr>
      <vt:lpstr>Sarsılan İnançlar</vt:lpstr>
      <vt:lpstr>PowerPoint Sunusu</vt:lpstr>
      <vt:lpstr>Yetişkinlerde Görülebilecek Ruhsal Tepkiler </vt:lpstr>
      <vt:lpstr>Yetişkinlerde Görülebilecek Ruhsal Tepkiler </vt:lpstr>
      <vt:lpstr>Yetişkinlerde Görülebilecek Ruhsal Tepkiler </vt:lpstr>
      <vt:lpstr>Yetişkinlerde Görülebilecek Ruhsal Tepkiler </vt:lpstr>
      <vt:lpstr>Çocuklarda Görülebilecek Ruhsal Tepkiler </vt:lpstr>
      <vt:lpstr>Çocuklarda Görülebilecek Ruhsal Tepkiler </vt:lpstr>
      <vt:lpstr>Çocuklarda Görülebilecek Ruhsal Tepkiler </vt:lpstr>
      <vt:lpstr>Çocuklarda Görülebilecek Ruhsal Tepkiler </vt:lpstr>
      <vt:lpstr>Çocuklarda Görülebilecek Ruhsal Tepkiler </vt:lpstr>
      <vt:lpstr>Çocuklarda Görülebilecek Ruhsal Tepkiler </vt:lpstr>
      <vt:lpstr>PowerPoint Sunusu</vt:lpstr>
      <vt:lpstr>Okul Sürecinde Karşılaşılabilecek Olası Sorunlar</vt:lpstr>
      <vt:lpstr>Okul Sürecinde Karşılaşılabilecek Olası Sorunlar</vt:lpstr>
      <vt:lpstr>Okul Sürecinde Karşılaşılabilecek Olası Sorunlar</vt:lpstr>
      <vt:lpstr>Çocuklara Nasıl Yardımcı Olabilirsiniz?</vt:lpstr>
      <vt:lpstr>Çocuklara Nasıl Yardımcı Olabilirsiniz?</vt:lpstr>
      <vt:lpstr>Çocuklara Nasıl Yardımcı Olabilirsiniz?</vt:lpstr>
      <vt:lpstr>Çocuklara Nasıl Yardımcı Olabilirsiniz?</vt:lpstr>
      <vt:lpstr>Çocuklara Nasıl Yardımcı Olabilirsiniz?</vt:lpstr>
      <vt:lpstr>Çocuklara Nasıl Yardımcı Olabilirsiniz?</vt:lpstr>
      <vt:lpstr>Kendinize Nasıl Yardımcı Olabilirsiniz?</vt:lpstr>
      <vt:lpstr>Kendinize Nasıl Yardımcı Olabilirsiniz?</vt:lpstr>
      <vt:lpstr>Kendinize Nasıl Yardımcı Olabilirsiniz?</vt:lpstr>
      <vt:lpstr>Kendinize Nasıl Yardımcı Olabilirsiniz?</vt:lpstr>
      <vt:lpstr>Kendinize Nasıl Yardımcı Olabilirsiniz?</vt:lpstr>
      <vt:lpstr>Kendinize Nasıl Yardımcı Olabilirsiniz?</vt:lpstr>
      <vt:lpstr>Kendinize Nasıl Yardımcı Olabilirsiniz?</vt:lpstr>
      <vt:lpstr>Kendinize Nasıl Yardımcı Olabilirsiniz?</vt:lpstr>
      <vt:lpstr>Kendinize Nasıl Yardımcı Olabilirsiniz?</vt:lpstr>
      <vt:lpstr>Ne zaman destek almalısınız?</vt:lpstr>
      <vt:lpstr>Yeni normal ve kontrollü sosyal hayat</vt:lpstr>
      <vt:lpstr>Yeni normal ve kontrollü sosyal hayat</vt:lpstr>
      <vt:lpstr>Covid-19 sürecinde psikososyal destek hizmetleri kapsamında hazırlanan içerikler</vt:lpstr>
      <vt:lpstr>Covid-19 sürecinde psikososyal destek hizmetleri kapsamında hazırlanan içerikler</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cevahir çakir</dc:creator>
  <cp:lastModifiedBy>BYRM</cp:lastModifiedBy>
  <cp:revision>277</cp:revision>
  <dcterms:created xsi:type="dcterms:W3CDTF">2015-05-24T15:24:23Z</dcterms:created>
  <dcterms:modified xsi:type="dcterms:W3CDTF">2020-08-24T05:58:43Z</dcterms:modified>
</cp:coreProperties>
</file>